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75" r:id="rId2"/>
    <p:sldId id="257" r:id="rId3"/>
    <p:sldId id="258" r:id="rId4"/>
    <p:sldId id="291" r:id="rId5"/>
    <p:sldId id="261" r:id="rId6"/>
    <p:sldId id="262" r:id="rId7"/>
    <p:sldId id="264" r:id="rId8"/>
    <p:sldId id="265" r:id="rId9"/>
    <p:sldId id="266" r:id="rId10"/>
    <p:sldId id="267" r:id="rId11"/>
    <p:sldId id="268" r:id="rId12"/>
    <p:sldId id="269" r:id="rId13"/>
    <p:sldId id="270" r:id="rId14"/>
    <p:sldId id="292" r:id="rId15"/>
    <p:sldId id="271" r:id="rId16"/>
    <p:sldId id="272" r:id="rId17"/>
    <p:sldId id="273" r:id="rId18"/>
    <p:sldId id="274" r:id="rId19"/>
    <p:sldId id="293" r:id="rId20"/>
    <p:sldId id="277" r:id="rId21"/>
    <p:sldId id="278" r:id="rId22"/>
    <p:sldId id="279" r:id="rId23"/>
    <p:sldId id="286" r:id="rId24"/>
    <p:sldId id="280" r:id="rId25"/>
    <p:sldId id="281" r:id="rId26"/>
    <p:sldId id="282" r:id="rId27"/>
    <p:sldId id="287" r:id="rId28"/>
    <p:sldId id="283" r:id="rId29"/>
    <p:sldId id="284" r:id="rId30"/>
    <p:sldId id="288" r:id="rId31"/>
    <p:sldId id="285" r:id="rId32"/>
    <p:sldId id="290" r:id="rId33"/>
    <p:sldId id="289" r:id="rId34"/>
  </p:sldIdLst>
  <p:sldSz cx="18288000" cy="10287000"/>
  <p:notesSz cx="18288000" cy="10287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756"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68048B0-A009-4A36-82B6-0183AD80645C}" type="datetimeFigureOut">
              <a:rPr lang="fr-FR" smtClean="0"/>
              <a:t>26/12/2023</a:t>
            </a:fld>
            <a:endParaRPr lang="fr-FR"/>
          </a:p>
        </p:txBody>
      </p:sp>
      <p:sp>
        <p:nvSpPr>
          <p:cNvPr id="4" name="Espace réservé de l'image des diapositives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80D9C2D4-5F9C-4A02-807B-B08696F5C503}" type="slidenum">
              <a:rPr lang="fr-FR" smtClean="0"/>
              <a:t>‹N°›</a:t>
            </a:fld>
            <a:endParaRPr lang="fr-FR"/>
          </a:p>
        </p:txBody>
      </p:sp>
    </p:spTree>
    <p:extLst>
      <p:ext uri="{BB962C8B-B14F-4D97-AF65-F5344CB8AC3E}">
        <p14:creationId xmlns:p14="http://schemas.microsoft.com/office/powerpoint/2010/main" val="2900308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D9C2D4-5F9C-4A02-807B-B08696F5C503}" type="slidenum">
              <a:rPr lang="fr-FR" smtClean="0"/>
              <a:t>26</a:t>
            </a:fld>
            <a:endParaRPr lang="fr-FR"/>
          </a:p>
        </p:txBody>
      </p:sp>
    </p:spTree>
    <p:extLst>
      <p:ext uri="{BB962C8B-B14F-4D97-AF65-F5344CB8AC3E}">
        <p14:creationId xmlns:p14="http://schemas.microsoft.com/office/powerpoint/2010/main" val="738489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17" name="bg object 17"/>
          <p:cNvSpPr/>
          <p:nvPr/>
        </p:nvSpPr>
        <p:spPr>
          <a:xfrm>
            <a:off x="0" y="1076366"/>
            <a:ext cx="12517120" cy="2049145"/>
          </a:xfrm>
          <a:custGeom>
            <a:avLst/>
            <a:gdLst/>
            <a:ahLst/>
            <a:cxnLst/>
            <a:rect l="l" t="t" r="r" b="b"/>
            <a:pathLst>
              <a:path w="12517120" h="2049145">
                <a:moveTo>
                  <a:pt x="12516931" y="2048885"/>
                </a:moveTo>
                <a:lnTo>
                  <a:pt x="0" y="2048885"/>
                </a:lnTo>
                <a:lnTo>
                  <a:pt x="0" y="0"/>
                </a:lnTo>
                <a:lnTo>
                  <a:pt x="10614698" y="0"/>
                </a:lnTo>
                <a:lnTo>
                  <a:pt x="12516931" y="2048884"/>
                </a:lnTo>
                <a:close/>
              </a:path>
            </a:pathLst>
          </a:custGeom>
          <a:solidFill>
            <a:srgbClr val="335062"/>
          </a:solidFill>
        </p:spPr>
        <p:txBody>
          <a:bodyPr wrap="square" lIns="0" tIns="0" rIns="0" bIns="0" rtlCol="0"/>
          <a:lstStyle/>
          <a:p>
            <a:endParaRPr/>
          </a:p>
        </p:txBody>
      </p:sp>
      <p:sp>
        <p:nvSpPr>
          <p:cNvPr id="18" name="bg object 18"/>
          <p:cNvSpPr/>
          <p:nvPr/>
        </p:nvSpPr>
        <p:spPr>
          <a:xfrm>
            <a:off x="13779738" y="4908768"/>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19" name="bg object 19"/>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sp>
        <p:nvSpPr>
          <p:cNvPr id="20" name="bg object 20"/>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21" name="bg object 21"/>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sp>
        <p:nvSpPr>
          <p:cNvPr id="22" name="bg object 22"/>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sp>
        <p:nvSpPr>
          <p:cNvPr id="2" name="Holder 2"/>
          <p:cNvSpPr>
            <a:spLocks noGrp="1"/>
          </p:cNvSpPr>
          <p:nvPr>
            <p:ph type="ctrTitle"/>
          </p:nvPr>
        </p:nvSpPr>
        <p:spPr>
          <a:xfrm>
            <a:off x="213794" y="1233859"/>
            <a:ext cx="17860411" cy="167830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5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50" b="0" i="0">
                <a:solidFill>
                  <a:schemeClr val="bg1"/>
                </a:solidFill>
                <a:latin typeface="Microsoft Sans Serif"/>
                <a:cs typeface="Microsoft Sans Serif"/>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5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940371" y="1515221"/>
            <a:ext cx="14407257" cy="1678305"/>
          </a:xfrm>
          <a:prstGeom prst="rect">
            <a:avLst/>
          </a:prstGeom>
        </p:spPr>
        <p:txBody>
          <a:bodyPr wrap="square" lIns="0" tIns="0" rIns="0" bIns="0">
            <a:spAutoFit/>
          </a:bodyPr>
          <a:lstStyle>
            <a:lvl1pPr>
              <a:defRPr sz="4750" b="0" i="0">
                <a:solidFill>
                  <a:schemeClr val="bg1"/>
                </a:solidFill>
                <a:latin typeface="Microsoft Sans Serif"/>
                <a:cs typeface="Microsoft Sans Serif"/>
              </a:defRPr>
            </a:lvl1pPr>
          </a:lstStyle>
          <a:p>
            <a:endParaRPr/>
          </a:p>
        </p:txBody>
      </p:sp>
      <p:sp>
        <p:nvSpPr>
          <p:cNvPr id="3" name="Holder 3"/>
          <p:cNvSpPr>
            <a:spLocks noGrp="1"/>
          </p:cNvSpPr>
          <p:nvPr>
            <p:ph type="body" idx="1"/>
          </p:nvPr>
        </p:nvSpPr>
        <p:spPr>
          <a:xfrm>
            <a:off x="666845" y="3981071"/>
            <a:ext cx="16954309" cy="35401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12/26/2023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0.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22.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2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2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2.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2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6.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cstate="print"/>
            <a:stretch>
              <a:fillRect b="-18555"/>
            </a:stretch>
          </a:blipFill>
        </p:spPr>
        <p:txBody>
          <a:bodyPr/>
          <a:lstStyle/>
          <a:p>
            <a:endParaRPr lang="fr-FR"/>
          </a:p>
        </p:txBody>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cstate="print"/>
            <a:stretch>
              <a:fillRect/>
            </a:stretch>
          </a:blipFill>
        </p:spPr>
        <p:txBody>
          <a:bodyPr/>
          <a:lstStyle/>
          <a:p>
            <a:endParaRPr lang="fr-FR"/>
          </a:p>
        </p:txBody>
      </p:sp>
      <p:grpSp>
        <p:nvGrpSpPr>
          <p:cNvPr id="4" name="Group 4"/>
          <p:cNvGrpSpPr/>
          <p:nvPr/>
        </p:nvGrpSpPr>
        <p:grpSpPr>
          <a:xfrm>
            <a:off x="9747283" y="1"/>
            <a:ext cx="8698393" cy="10287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cstate="print"/>
              <a:stretch>
                <a:fillRect l="-35286" r="-35286" b="-6993"/>
              </a:stretch>
            </a:blipFill>
          </p:spPr>
          <p:txBody>
            <a:bodyPr/>
            <a:lstStyle/>
            <a:p>
              <a:endParaRPr lang="fr-FR"/>
            </a:p>
          </p:txBody>
        </p:sp>
      </p:grpSp>
      <p:grpSp>
        <p:nvGrpSpPr>
          <p:cNvPr id="6" name="Group 6"/>
          <p:cNvGrpSpPr/>
          <p:nvPr/>
        </p:nvGrpSpPr>
        <p:grpSpPr>
          <a:xfrm>
            <a:off x="4191521" y="3349077"/>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fr-FR"/>
            </a:p>
          </p:txBody>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cstate="print"/>
            <a:stretch>
              <a:fillRect t="-187363"/>
            </a:stretch>
          </a:blipFill>
        </p:spPr>
        <p:txBody>
          <a:bodyPr/>
          <a:lstStyle/>
          <a:p>
            <a:endParaRPr lang="fr-FR"/>
          </a:p>
        </p:txBody>
      </p:sp>
      <p:sp>
        <p:nvSpPr>
          <p:cNvPr id="10" name="TextBox 10"/>
          <p:cNvSpPr txBox="1"/>
          <p:nvPr/>
        </p:nvSpPr>
        <p:spPr>
          <a:xfrm>
            <a:off x="4566342" y="3311597"/>
            <a:ext cx="9405358" cy="3539980"/>
          </a:xfrm>
          <a:prstGeom prst="rect">
            <a:avLst/>
          </a:prstGeom>
        </p:spPr>
        <p:txBody>
          <a:bodyPr lIns="0" tIns="0" rIns="0" bIns="0" rtlCol="0" anchor="t">
            <a:spAutoFit/>
          </a:bodyPr>
          <a:lstStyle/>
          <a:p>
            <a:pPr algn="ctr">
              <a:lnSpc>
                <a:spcPts val="9386"/>
              </a:lnSpc>
            </a:pPr>
            <a:r>
              <a:rPr lang="en-US" sz="6802" b="1" spc="95" dirty="0">
                <a:solidFill>
                  <a:srgbClr val="254356"/>
                </a:solidFill>
                <a:latin typeface="Archivo Black"/>
              </a:rPr>
              <a:t>PREDICTION DES SALAIRES EN PYSPARK</a:t>
            </a:r>
          </a:p>
        </p:txBody>
      </p:sp>
      <p:grpSp>
        <p:nvGrpSpPr>
          <p:cNvPr id="11" name="Group 11"/>
          <p:cNvGrpSpPr/>
          <p:nvPr/>
        </p:nvGrpSpPr>
        <p:grpSpPr>
          <a:xfrm>
            <a:off x="0" y="8354763"/>
            <a:ext cx="6205358" cy="1932238"/>
            <a:chOff x="0" y="0"/>
            <a:chExt cx="1634333" cy="559834"/>
          </a:xfrm>
        </p:grpSpPr>
        <p:sp>
          <p:nvSpPr>
            <p:cNvPr id="12" name="Freeform 12"/>
            <p:cNvSpPr/>
            <p:nvPr/>
          </p:nvSpPr>
          <p:spPr>
            <a:xfrm>
              <a:off x="0" y="0"/>
              <a:ext cx="1634333" cy="559834"/>
            </a:xfrm>
            <a:custGeom>
              <a:avLst/>
              <a:gdLst/>
              <a:ahLst/>
              <a:cxnLst/>
              <a:rect l="l" t="t" r="r" b="b"/>
              <a:pathLst>
                <a:path w="1634333" h="559834">
                  <a:moveTo>
                    <a:pt x="0" y="0"/>
                  </a:moveTo>
                  <a:lnTo>
                    <a:pt x="1634333" y="0"/>
                  </a:lnTo>
                  <a:lnTo>
                    <a:pt x="1634333" y="559834"/>
                  </a:lnTo>
                  <a:lnTo>
                    <a:pt x="0" y="559834"/>
                  </a:lnTo>
                  <a:close/>
                </a:path>
              </a:pathLst>
            </a:custGeom>
            <a:solidFill>
              <a:srgbClr val="FFFFFF"/>
            </a:solidFill>
          </p:spPr>
          <p:txBody>
            <a:bodyPr/>
            <a:lstStyle/>
            <a:p>
              <a:endParaRPr lang="fr-FR"/>
            </a:p>
          </p:txBody>
        </p:sp>
        <p:sp>
          <p:nvSpPr>
            <p:cNvPr id="13" name="TextBox 13"/>
            <p:cNvSpPr txBox="1"/>
            <p:nvPr/>
          </p:nvSpPr>
          <p:spPr>
            <a:xfrm>
              <a:off x="0" y="-28575"/>
              <a:ext cx="1634333" cy="588409"/>
            </a:xfrm>
            <a:prstGeom prst="rect">
              <a:avLst/>
            </a:prstGeom>
          </p:spPr>
          <p:txBody>
            <a:bodyPr lIns="50800" tIns="50800" rIns="50800" bIns="50800" rtlCol="0" anchor="ctr"/>
            <a:lstStyle/>
            <a:p>
              <a:pPr algn="ctr">
                <a:lnSpc>
                  <a:spcPts val="3249"/>
                </a:lnSpc>
              </a:pPr>
              <a:endParaRPr dirty="0"/>
            </a:p>
            <a:p>
              <a:pPr>
                <a:lnSpc>
                  <a:spcPts val="3249"/>
                </a:lnSpc>
              </a:pPr>
              <a:r>
                <a:rPr lang="en-US" sz="2499" dirty="0">
                  <a:solidFill>
                    <a:srgbClr val="254356"/>
                  </a:solidFill>
                  <a:latin typeface="Open Sauce"/>
                </a:rPr>
                <a:t>Réalisé par :</a:t>
              </a:r>
              <a:r>
                <a:rPr lang="en-US" sz="2499" b="1" dirty="0">
                  <a:solidFill>
                    <a:srgbClr val="254356"/>
                  </a:solidFill>
                  <a:latin typeface="Open Sauce Bold"/>
                </a:rPr>
                <a:t>- Hanae TAFZA                                                   </a:t>
              </a:r>
            </a:p>
            <a:p>
              <a:pPr>
                <a:lnSpc>
                  <a:spcPts val="3249"/>
                </a:lnSpc>
              </a:pPr>
              <a:r>
                <a:rPr lang="en-US" sz="2499" b="1" dirty="0">
                  <a:solidFill>
                    <a:srgbClr val="254356"/>
                  </a:solidFill>
                  <a:latin typeface="Open Sauce Bold"/>
                </a:rPr>
                <a:t>                    - Hiba ELAASSILI </a:t>
              </a:r>
            </a:p>
            <a:p>
              <a:pPr>
                <a:lnSpc>
                  <a:spcPts val="3249"/>
                </a:lnSpc>
              </a:pPr>
              <a:r>
                <a:rPr lang="en-US" sz="2499" b="1" dirty="0">
                  <a:solidFill>
                    <a:srgbClr val="254356"/>
                  </a:solidFill>
                  <a:latin typeface="Open Sauce Bold"/>
                </a:rPr>
                <a:t>                    - Assia JALIDY</a:t>
              </a:r>
              <a:r>
                <a:rPr lang="en-US" sz="2499" dirty="0">
                  <a:solidFill>
                    <a:srgbClr val="254356"/>
                  </a:solidFill>
                  <a:latin typeface="Open Sauce Bold"/>
                </a:rPr>
                <a:t> </a:t>
              </a:r>
            </a:p>
            <a:p>
              <a:pPr algn="ctr">
                <a:lnSpc>
                  <a:spcPts val="2859"/>
                </a:lnSpc>
              </a:pPr>
              <a:endParaRPr dirty="0"/>
            </a:p>
          </p:txBody>
        </p:sp>
      </p:grpSp>
      <p:sp>
        <p:nvSpPr>
          <p:cNvPr id="14" name="Freeform 14"/>
          <p:cNvSpPr/>
          <p:nvPr/>
        </p:nvSpPr>
        <p:spPr>
          <a:xfrm>
            <a:off x="0" y="0"/>
            <a:ext cx="4612252" cy="2027544"/>
          </a:xfrm>
          <a:custGeom>
            <a:avLst/>
            <a:gdLst/>
            <a:ahLst/>
            <a:cxnLst/>
            <a:rect l="l" t="t" r="r" b="b"/>
            <a:pathLst>
              <a:path w="4612252" h="2027544">
                <a:moveTo>
                  <a:pt x="0" y="0"/>
                </a:moveTo>
                <a:lnTo>
                  <a:pt x="4612252" y="0"/>
                </a:lnTo>
                <a:lnTo>
                  <a:pt x="4612252" y="2027544"/>
                </a:lnTo>
                <a:lnTo>
                  <a:pt x="0" y="2027544"/>
                </a:lnTo>
                <a:lnTo>
                  <a:pt x="0" y="0"/>
                </a:lnTo>
                <a:close/>
              </a:path>
            </a:pathLst>
          </a:custGeom>
          <a:blipFill>
            <a:blip r:embed="rId6" cstate="print"/>
            <a:stretch>
              <a:fillRect t="-799" b="-799"/>
            </a:stretch>
          </a:blipFill>
        </p:spPr>
        <p:txBody>
          <a:bodyPr/>
          <a:lstStyle/>
          <a:p>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7" y="9053053"/>
            <a:ext cx="3793876" cy="1243957"/>
          </a:xfrm>
          <a:prstGeom prst="rect">
            <a:avLst/>
          </a:prstGeom>
        </p:spPr>
      </p:pic>
      <p:pic>
        <p:nvPicPr>
          <p:cNvPr id="3" name="object 3"/>
          <p:cNvPicPr/>
          <p:nvPr/>
        </p:nvPicPr>
        <p:blipFill>
          <a:blip r:embed="rId3" cstate="print"/>
          <a:stretch>
            <a:fillRect/>
          </a:stretch>
        </p:blipFill>
        <p:spPr>
          <a:xfrm>
            <a:off x="15256338" y="8820018"/>
            <a:ext cx="3039264" cy="1477012"/>
          </a:xfrm>
          <a:prstGeom prst="rect">
            <a:avLst/>
          </a:prstGeom>
        </p:spPr>
      </p:pic>
      <p:pic>
        <p:nvPicPr>
          <p:cNvPr id="4" name="object 4"/>
          <p:cNvPicPr/>
          <p:nvPr/>
        </p:nvPicPr>
        <p:blipFill>
          <a:blip r:embed="rId4" cstate="print"/>
          <a:stretch>
            <a:fillRect/>
          </a:stretch>
        </p:blipFill>
        <p:spPr>
          <a:xfrm>
            <a:off x="2362200" y="4427746"/>
            <a:ext cx="12191999" cy="4800600"/>
          </a:xfrm>
          <a:prstGeom prst="rect">
            <a:avLst/>
          </a:prstGeom>
          <a:ln w="38100">
            <a:solidFill>
              <a:schemeClr val="accent1">
                <a:lumMod val="50000"/>
              </a:schemeClr>
            </a:solidFill>
          </a:ln>
        </p:spPr>
      </p:pic>
      <p:sp>
        <p:nvSpPr>
          <p:cNvPr id="5" name="object 5"/>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6" name="object 6"/>
          <p:cNvPicPr/>
          <p:nvPr/>
        </p:nvPicPr>
        <p:blipFill>
          <a:blip r:embed="rId5" cstate="print"/>
          <a:stretch>
            <a:fillRect/>
          </a:stretch>
        </p:blipFill>
        <p:spPr>
          <a:xfrm>
            <a:off x="380999" y="3851366"/>
            <a:ext cx="142875" cy="142874"/>
          </a:xfrm>
          <a:prstGeom prst="rect">
            <a:avLst/>
          </a:prstGeom>
        </p:spPr>
      </p:pic>
      <p:sp>
        <p:nvSpPr>
          <p:cNvPr id="7" name="object 7"/>
          <p:cNvSpPr txBox="1"/>
          <p:nvPr/>
        </p:nvSpPr>
        <p:spPr>
          <a:xfrm>
            <a:off x="721320" y="3625973"/>
            <a:ext cx="8140700" cy="543560"/>
          </a:xfrm>
          <a:prstGeom prst="rect">
            <a:avLst/>
          </a:prstGeom>
        </p:spPr>
        <p:txBody>
          <a:bodyPr vert="horz" wrap="square" lIns="0" tIns="12700" rIns="0" bIns="0" rtlCol="0">
            <a:spAutoFit/>
          </a:bodyPr>
          <a:lstStyle/>
          <a:p>
            <a:pPr marL="12700">
              <a:lnSpc>
                <a:spcPct val="100000"/>
              </a:lnSpc>
              <a:spcBef>
                <a:spcPts val="100"/>
              </a:spcBef>
              <a:tabLst>
                <a:tab pos="1620520" algn="l"/>
              </a:tabLst>
            </a:pPr>
            <a:r>
              <a:rPr sz="3400" b="1" spc="140" dirty="0">
                <a:solidFill>
                  <a:srgbClr val="335062"/>
                </a:solidFill>
                <a:latin typeface="Verdana"/>
                <a:cs typeface="Verdana"/>
              </a:rPr>
              <a:t>C</a:t>
            </a:r>
            <a:r>
              <a:rPr sz="3400" b="1" spc="-270" dirty="0">
                <a:solidFill>
                  <a:srgbClr val="335062"/>
                </a:solidFill>
                <a:latin typeface="Verdana"/>
                <a:cs typeface="Verdana"/>
              </a:rPr>
              <a:t>a</a:t>
            </a:r>
            <a:r>
              <a:rPr sz="3400" b="1" spc="-140" dirty="0">
                <a:solidFill>
                  <a:srgbClr val="335062"/>
                </a:solidFill>
                <a:latin typeface="Verdana"/>
                <a:cs typeface="Verdana"/>
              </a:rPr>
              <a:t>l</a:t>
            </a:r>
            <a:r>
              <a:rPr sz="3400" b="1" spc="105" dirty="0">
                <a:solidFill>
                  <a:srgbClr val="335062"/>
                </a:solidFill>
                <a:latin typeface="Verdana"/>
                <a:cs typeface="Verdana"/>
              </a:rPr>
              <a:t>c</a:t>
            </a:r>
            <a:r>
              <a:rPr sz="3400" b="1" spc="-370" dirty="0">
                <a:solidFill>
                  <a:srgbClr val="335062"/>
                </a:solidFill>
                <a:latin typeface="Verdana"/>
                <a:cs typeface="Verdana"/>
              </a:rPr>
              <a:t>u</a:t>
            </a:r>
            <a:r>
              <a:rPr sz="3400" b="1" spc="-140" dirty="0">
                <a:solidFill>
                  <a:srgbClr val="335062"/>
                </a:solidFill>
                <a:latin typeface="Verdana"/>
                <a:cs typeface="Verdana"/>
              </a:rPr>
              <a:t>l</a:t>
            </a:r>
            <a:r>
              <a:rPr sz="3400" b="1"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 dirty="0">
                <a:solidFill>
                  <a:srgbClr val="335062"/>
                </a:solidFill>
                <a:latin typeface="Verdana"/>
                <a:cs typeface="Verdana"/>
              </a:rPr>
              <a:t>S</a:t>
            </a:r>
            <a:r>
              <a:rPr sz="3400" b="1" spc="-254" dirty="0">
                <a:solidFill>
                  <a:srgbClr val="335062"/>
                </a:solidFill>
                <a:latin typeface="Verdana"/>
                <a:cs typeface="Verdana"/>
              </a:rPr>
              <a:t>t</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200" dirty="0">
                <a:solidFill>
                  <a:srgbClr val="335062"/>
                </a:solidFill>
                <a:latin typeface="Verdana"/>
                <a:cs typeface="Verdana"/>
              </a:rPr>
              <a:t>q</a:t>
            </a:r>
            <a:r>
              <a:rPr sz="3400" b="1" spc="-370" dirty="0">
                <a:solidFill>
                  <a:srgbClr val="335062"/>
                </a:solidFill>
                <a:latin typeface="Verdana"/>
                <a:cs typeface="Verdana"/>
              </a:rPr>
              <a:t>u</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5" dirty="0">
                <a:solidFill>
                  <a:srgbClr val="335062"/>
                </a:solidFill>
                <a:latin typeface="Verdana"/>
                <a:cs typeface="Verdana"/>
              </a:rPr>
              <a:t>s</a:t>
            </a:r>
            <a:r>
              <a:rPr sz="3400" b="1" spc="105" dirty="0">
                <a:solidFill>
                  <a:srgbClr val="335062"/>
                </a:solidFill>
                <a:latin typeface="Verdana"/>
                <a:cs typeface="Verdana"/>
              </a:rPr>
              <a:t>c</a:t>
            </a:r>
            <a:r>
              <a:rPr sz="3400" b="1" spc="-370" dirty="0">
                <a:solidFill>
                  <a:srgbClr val="335062"/>
                </a:solidFill>
                <a:latin typeface="Verdana"/>
                <a:cs typeface="Verdana"/>
              </a:rPr>
              <a:t>r</a:t>
            </a:r>
            <a:r>
              <a:rPr sz="3400" b="1" spc="-285" dirty="0">
                <a:solidFill>
                  <a:srgbClr val="335062"/>
                </a:solidFill>
                <a:latin typeface="Verdana"/>
                <a:cs typeface="Verdana"/>
              </a:rPr>
              <a:t>i</a:t>
            </a:r>
            <a:r>
              <a:rPr sz="3400" b="1" spc="-200" dirty="0">
                <a:solidFill>
                  <a:srgbClr val="335062"/>
                </a:solidFill>
                <a:latin typeface="Verdana"/>
                <a:cs typeface="Verdana"/>
              </a:rPr>
              <a:t>p</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360" dirty="0">
                <a:solidFill>
                  <a:srgbClr val="335062"/>
                </a:solidFill>
                <a:latin typeface="Verdana"/>
                <a:cs typeface="Verdana"/>
              </a:rPr>
              <a:t>v</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7" y="9053053"/>
            <a:ext cx="3793876" cy="1243957"/>
          </a:xfrm>
          <a:prstGeom prst="rect">
            <a:avLst/>
          </a:prstGeom>
        </p:spPr>
      </p:pic>
      <p:pic>
        <p:nvPicPr>
          <p:cNvPr id="3" name="object 3"/>
          <p:cNvPicPr/>
          <p:nvPr/>
        </p:nvPicPr>
        <p:blipFill>
          <a:blip r:embed="rId3" cstate="print"/>
          <a:stretch>
            <a:fillRect/>
          </a:stretch>
        </p:blipFill>
        <p:spPr>
          <a:xfrm>
            <a:off x="15256340" y="8820019"/>
            <a:ext cx="3039262" cy="1477010"/>
          </a:xfrm>
          <a:prstGeom prst="rect">
            <a:avLst/>
          </a:prstGeom>
        </p:spPr>
      </p:pic>
      <p:pic>
        <p:nvPicPr>
          <p:cNvPr id="4" name="object 4"/>
          <p:cNvPicPr/>
          <p:nvPr/>
        </p:nvPicPr>
        <p:blipFill>
          <a:blip r:embed="rId4" cstate="print"/>
          <a:stretch>
            <a:fillRect/>
          </a:stretch>
        </p:blipFill>
        <p:spPr>
          <a:xfrm>
            <a:off x="2209800" y="4381499"/>
            <a:ext cx="11963399" cy="4846845"/>
          </a:xfrm>
          <a:prstGeom prst="rect">
            <a:avLst/>
          </a:prstGeom>
          <a:ln w="38100">
            <a:solidFill>
              <a:schemeClr val="accent1">
                <a:lumMod val="50000"/>
              </a:schemeClr>
            </a:solidFill>
          </a:ln>
        </p:spPr>
      </p:pic>
      <p:sp>
        <p:nvSpPr>
          <p:cNvPr id="5" name="object 5"/>
          <p:cNvSpPr txBox="1"/>
          <p:nvPr/>
        </p:nvSpPr>
        <p:spPr>
          <a:xfrm>
            <a:off x="810254" y="1186235"/>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6" name="object 6"/>
          <p:cNvPicPr/>
          <p:nvPr/>
        </p:nvPicPr>
        <p:blipFill>
          <a:blip r:embed="rId5" cstate="print"/>
          <a:stretch>
            <a:fillRect/>
          </a:stretch>
        </p:blipFill>
        <p:spPr>
          <a:xfrm>
            <a:off x="380999" y="3812149"/>
            <a:ext cx="142875" cy="142874"/>
          </a:xfrm>
          <a:prstGeom prst="rect">
            <a:avLst/>
          </a:prstGeom>
        </p:spPr>
      </p:pic>
      <p:sp>
        <p:nvSpPr>
          <p:cNvPr id="7" name="object 7"/>
          <p:cNvSpPr txBox="1"/>
          <p:nvPr/>
        </p:nvSpPr>
        <p:spPr>
          <a:xfrm>
            <a:off x="721320" y="3586755"/>
            <a:ext cx="9413280" cy="536044"/>
          </a:xfrm>
          <a:prstGeom prst="rect">
            <a:avLst/>
          </a:prstGeom>
        </p:spPr>
        <p:txBody>
          <a:bodyPr vert="horz" wrap="square" lIns="0" tIns="12700" rIns="0" bIns="0" rtlCol="0">
            <a:spAutoFit/>
          </a:bodyPr>
          <a:lstStyle/>
          <a:p>
            <a:pPr marL="12700">
              <a:lnSpc>
                <a:spcPct val="100000"/>
              </a:lnSpc>
              <a:spcBef>
                <a:spcPts val="100"/>
              </a:spcBef>
            </a:pPr>
            <a:r>
              <a:rPr sz="3400" b="1" spc="-235" dirty="0" err="1">
                <a:solidFill>
                  <a:srgbClr val="335062"/>
                </a:solidFill>
                <a:latin typeface="Verdana"/>
                <a:cs typeface="Verdana"/>
              </a:rPr>
              <a:t>A</a:t>
            </a:r>
            <a:r>
              <a:rPr sz="3400" b="1" spc="-190" dirty="0" err="1">
                <a:solidFill>
                  <a:srgbClr val="335062"/>
                </a:solidFill>
                <a:latin typeface="Verdana"/>
                <a:cs typeface="Verdana"/>
              </a:rPr>
              <a:t>ff</a:t>
            </a:r>
            <a:r>
              <a:rPr sz="3400" b="1" spc="-285" dirty="0" err="1">
                <a:solidFill>
                  <a:srgbClr val="335062"/>
                </a:solidFill>
                <a:latin typeface="Verdana"/>
                <a:cs typeface="Verdana"/>
              </a:rPr>
              <a:t>i</a:t>
            </a:r>
            <a:r>
              <a:rPr sz="3400" b="1" spc="105" dirty="0" err="1">
                <a:solidFill>
                  <a:srgbClr val="335062"/>
                </a:solidFill>
                <a:latin typeface="Verdana"/>
                <a:cs typeface="Verdana"/>
              </a:rPr>
              <a:t>c</a:t>
            </a:r>
            <a:r>
              <a:rPr sz="3400" b="1" spc="-375" dirty="0" err="1">
                <a:solidFill>
                  <a:srgbClr val="335062"/>
                </a:solidFill>
                <a:latin typeface="Verdana"/>
                <a:cs typeface="Verdana"/>
              </a:rPr>
              <a:t>h</a:t>
            </a:r>
            <a:r>
              <a:rPr sz="3400" b="1" spc="-270" dirty="0" err="1">
                <a:solidFill>
                  <a:srgbClr val="335062"/>
                </a:solidFill>
                <a:latin typeface="Verdana"/>
                <a:cs typeface="Verdana"/>
              </a:rPr>
              <a:t>a</a:t>
            </a:r>
            <a:r>
              <a:rPr sz="3400" b="1" spc="-195" dirty="0" err="1">
                <a:solidFill>
                  <a:srgbClr val="335062"/>
                </a:solidFill>
                <a:latin typeface="Verdana"/>
                <a:cs typeface="Verdana"/>
              </a:rPr>
              <a:t>g</a:t>
            </a:r>
            <a:r>
              <a:rPr sz="3400" b="1" spc="-85" dirty="0" err="1">
                <a:solidFill>
                  <a:srgbClr val="335062"/>
                </a:solidFill>
                <a:latin typeface="Verdana"/>
                <a:cs typeface="Verdana"/>
              </a:rPr>
              <a:t>e</a:t>
            </a:r>
            <a:r>
              <a:rPr sz="3400" b="1" spc="-254" dirty="0">
                <a:solidFill>
                  <a:srgbClr val="335062"/>
                </a:solidFill>
                <a:latin typeface="Verdana"/>
                <a:cs typeface="Verdana"/>
              </a:rPr>
              <a:t> </a:t>
            </a:r>
            <a:r>
              <a:rPr lang="fr-FR" sz="3400" b="1" spc="-140" dirty="0">
                <a:solidFill>
                  <a:srgbClr val="335062"/>
                </a:solidFill>
                <a:latin typeface="Verdana"/>
                <a:cs typeface="Verdana"/>
              </a:rPr>
              <a:t>d</a:t>
            </a:r>
            <a:r>
              <a:rPr lang="fr-FR" sz="3400" b="1" spc="-85" dirty="0">
                <a:solidFill>
                  <a:srgbClr val="335062"/>
                </a:solidFill>
                <a:latin typeface="Verdana"/>
                <a:cs typeface="Verdana"/>
              </a:rPr>
              <a:t>u</a:t>
            </a:r>
            <a:r>
              <a:rPr sz="3400" b="1" spc="-254" dirty="0">
                <a:solidFill>
                  <a:srgbClr val="335062"/>
                </a:solidFill>
                <a:latin typeface="Verdana"/>
                <a:cs typeface="Verdana"/>
              </a:rPr>
              <a:t> </a:t>
            </a:r>
            <a:r>
              <a:rPr sz="3400" b="1" spc="-65" dirty="0">
                <a:solidFill>
                  <a:srgbClr val="335062"/>
                </a:solidFill>
                <a:latin typeface="Verdana"/>
                <a:cs typeface="Verdana"/>
              </a:rPr>
              <a:t>s</a:t>
            </a:r>
            <a:r>
              <a:rPr sz="3400" b="1" spc="105" dirty="0">
                <a:solidFill>
                  <a:srgbClr val="335062"/>
                </a:solidFill>
                <a:latin typeface="Verdana"/>
                <a:cs typeface="Verdana"/>
              </a:rPr>
              <a:t>c</a:t>
            </a:r>
            <a:r>
              <a:rPr sz="3400" b="1" spc="-375" dirty="0">
                <a:solidFill>
                  <a:srgbClr val="335062"/>
                </a:solidFill>
                <a:latin typeface="Verdana"/>
                <a:cs typeface="Verdana"/>
              </a:rPr>
              <a:t>h</a:t>
            </a:r>
            <a:r>
              <a:rPr sz="3400" b="1" spc="-90" dirty="0">
                <a:solidFill>
                  <a:srgbClr val="335062"/>
                </a:solidFill>
                <a:latin typeface="Verdana"/>
                <a:cs typeface="Verdana"/>
              </a:rPr>
              <a:t>é</a:t>
            </a:r>
            <a:r>
              <a:rPr sz="3400" b="1" spc="-535" dirty="0">
                <a:solidFill>
                  <a:srgbClr val="335062"/>
                </a:solidFill>
                <a:latin typeface="Verdana"/>
                <a:cs typeface="Verdana"/>
              </a:rPr>
              <a:t>m</a:t>
            </a:r>
            <a:r>
              <a:rPr sz="3400" b="1" spc="-265" dirty="0">
                <a:solidFill>
                  <a:srgbClr val="335062"/>
                </a:solidFill>
                <a:latin typeface="Verdana"/>
                <a:cs typeface="Verdana"/>
              </a:rPr>
              <a:t>a</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365" dirty="0">
                <a:solidFill>
                  <a:srgbClr val="335062"/>
                </a:solidFill>
                <a:latin typeface="Verdana"/>
                <a:cs typeface="Verdana"/>
              </a:rPr>
              <a:t>u</a:t>
            </a:r>
            <a:r>
              <a:rPr sz="3400" b="1" spc="-254" dirty="0">
                <a:solidFill>
                  <a:srgbClr val="335062"/>
                </a:solidFill>
                <a:latin typeface="Verdana"/>
                <a:cs typeface="Verdana"/>
              </a:rPr>
              <a:t> </a:t>
            </a:r>
            <a:r>
              <a:rPr sz="3400" b="1" spc="-355" dirty="0">
                <a:solidFill>
                  <a:srgbClr val="335062"/>
                </a:solidFill>
                <a:latin typeface="Verdana"/>
                <a:cs typeface="Verdana"/>
              </a:rPr>
              <a:t>D</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70" dirty="0">
                <a:solidFill>
                  <a:srgbClr val="335062"/>
                </a:solidFill>
                <a:latin typeface="Verdana"/>
                <a:cs typeface="Verdana"/>
              </a:rPr>
              <a:t>a</a:t>
            </a:r>
            <a:r>
              <a:rPr sz="3400" b="1" spc="-165" dirty="0">
                <a:solidFill>
                  <a:srgbClr val="335062"/>
                </a:solidFill>
                <a:latin typeface="Verdana"/>
                <a:cs typeface="Verdana"/>
              </a:rPr>
              <a:t>F</a:t>
            </a:r>
            <a:r>
              <a:rPr sz="3400" b="1" spc="-370" dirty="0">
                <a:solidFill>
                  <a:srgbClr val="335062"/>
                </a:solidFill>
                <a:latin typeface="Verdana"/>
                <a:cs typeface="Verdana"/>
              </a:rPr>
              <a:t>r</a:t>
            </a:r>
            <a:r>
              <a:rPr sz="3400" b="1" spc="-270" dirty="0">
                <a:solidFill>
                  <a:srgbClr val="335062"/>
                </a:solidFill>
                <a:latin typeface="Verdana"/>
                <a:cs typeface="Verdana"/>
              </a:rPr>
              <a:t>a</a:t>
            </a:r>
            <a:r>
              <a:rPr sz="3400" b="1" spc="-535" dirty="0">
                <a:solidFill>
                  <a:srgbClr val="335062"/>
                </a:solidFill>
                <a:latin typeface="Verdana"/>
                <a:cs typeface="Verdana"/>
              </a:rPr>
              <a:t>m</a:t>
            </a:r>
            <a:r>
              <a:rPr sz="3400" b="1" spc="-85" dirty="0">
                <a:solidFill>
                  <a:srgbClr val="335062"/>
                </a:solidFill>
                <a:latin typeface="Verdana"/>
                <a:cs typeface="Verdana"/>
              </a:rPr>
              <a:t>e</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7" y="9053053"/>
            <a:ext cx="3793876" cy="1243957"/>
          </a:xfrm>
          <a:prstGeom prst="rect">
            <a:avLst/>
          </a:prstGeom>
        </p:spPr>
      </p:pic>
      <p:pic>
        <p:nvPicPr>
          <p:cNvPr id="3" name="object 3"/>
          <p:cNvPicPr/>
          <p:nvPr/>
        </p:nvPicPr>
        <p:blipFill>
          <a:blip r:embed="rId3" cstate="print"/>
          <a:stretch>
            <a:fillRect/>
          </a:stretch>
        </p:blipFill>
        <p:spPr>
          <a:xfrm>
            <a:off x="16124039" y="9521335"/>
            <a:ext cx="2163959" cy="775418"/>
          </a:xfrm>
          <a:prstGeom prst="rect">
            <a:avLst/>
          </a:prstGeom>
        </p:spPr>
      </p:pic>
      <p:pic>
        <p:nvPicPr>
          <p:cNvPr id="6" name="object 6"/>
          <p:cNvPicPr/>
          <p:nvPr/>
        </p:nvPicPr>
        <p:blipFill>
          <a:blip r:embed="rId4" cstate="print"/>
          <a:stretch>
            <a:fillRect/>
          </a:stretch>
        </p:blipFill>
        <p:spPr>
          <a:xfrm>
            <a:off x="2590800" y="4305300"/>
            <a:ext cx="11887200" cy="5345279"/>
          </a:xfrm>
          <a:prstGeom prst="rect">
            <a:avLst/>
          </a:prstGeom>
          <a:ln w="38100">
            <a:solidFill>
              <a:schemeClr val="accent1">
                <a:lumMod val="50000"/>
              </a:schemeClr>
            </a:solidFill>
          </a:ln>
        </p:spPr>
      </p:pic>
      <p:sp>
        <p:nvSpPr>
          <p:cNvPr id="7" name="object 7"/>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8" name="object 8"/>
          <p:cNvPicPr/>
          <p:nvPr/>
        </p:nvPicPr>
        <p:blipFill>
          <a:blip r:embed="rId5" cstate="print"/>
          <a:stretch>
            <a:fillRect/>
          </a:stretch>
        </p:blipFill>
        <p:spPr>
          <a:xfrm>
            <a:off x="380999" y="3731213"/>
            <a:ext cx="142875" cy="142874"/>
          </a:xfrm>
          <a:prstGeom prst="rect">
            <a:avLst/>
          </a:prstGeom>
        </p:spPr>
      </p:pic>
      <p:sp>
        <p:nvSpPr>
          <p:cNvPr id="9" name="object 9"/>
          <p:cNvSpPr txBox="1"/>
          <p:nvPr/>
        </p:nvSpPr>
        <p:spPr>
          <a:xfrm>
            <a:off x="721320" y="3505820"/>
            <a:ext cx="8451215" cy="543560"/>
          </a:xfrm>
          <a:prstGeom prst="rect">
            <a:avLst/>
          </a:prstGeom>
        </p:spPr>
        <p:txBody>
          <a:bodyPr vert="horz" wrap="square" lIns="0" tIns="12700" rIns="0" bIns="0" rtlCol="0">
            <a:spAutoFit/>
          </a:bodyPr>
          <a:lstStyle/>
          <a:p>
            <a:pPr marL="12700">
              <a:lnSpc>
                <a:spcPct val="100000"/>
              </a:lnSpc>
              <a:spcBef>
                <a:spcPts val="100"/>
              </a:spcBef>
            </a:pPr>
            <a:r>
              <a:rPr sz="3400" b="1" spc="-215" dirty="0">
                <a:solidFill>
                  <a:srgbClr val="335062"/>
                </a:solidFill>
                <a:latin typeface="Verdana"/>
                <a:cs typeface="Verdana"/>
              </a:rPr>
              <a:t>V</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370" dirty="0">
                <a:solidFill>
                  <a:srgbClr val="335062"/>
                </a:solidFill>
                <a:latin typeface="Verdana"/>
                <a:cs typeface="Verdana"/>
              </a:rPr>
              <a:t>u</a:t>
            </a:r>
            <a:r>
              <a:rPr sz="3400" b="1" spc="-270" dirty="0">
                <a:solidFill>
                  <a:srgbClr val="335062"/>
                </a:solidFill>
                <a:latin typeface="Verdana"/>
                <a:cs typeface="Verdana"/>
              </a:rPr>
              <a:t>a</a:t>
            </a:r>
            <a:r>
              <a:rPr sz="3400" b="1" spc="-140" dirty="0">
                <a:solidFill>
                  <a:srgbClr val="335062"/>
                </a:solidFill>
                <a:latin typeface="Verdana"/>
                <a:cs typeface="Verdana"/>
              </a:rPr>
              <a:t>l</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125" dirty="0">
                <a:solidFill>
                  <a:srgbClr val="335062"/>
                </a:solidFill>
                <a:latin typeface="Verdana"/>
                <a:cs typeface="Verdana"/>
              </a:rPr>
              <a:t>o</a:t>
            </a:r>
            <a:r>
              <a:rPr sz="3400" b="1" spc="-375" dirty="0">
                <a:solidFill>
                  <a:srgbClr val="335062"/>
                </a:solidFill>
                <a:latin typeface="Verdana"/>
                <a:cs typeface="Verdana"/>
              </a:rPr>
              <a:t>n</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285" dirty="0">
                <a:solidFill>
                  <a:srgbClr val="335062"/>
                </a:solidFill>
                <a:latin typeface="Verdana"/>
                <a:cs typeface="Verdana"/>
              </a:rPr>
              <a:t>i</a:t>
            </a:r>
            <a:r>
              <a:rPr sz="3400" b="1" spc="-190" dirty="0">
                <a:solidFill>
                  <a:srgbClr val="335062"/>
                </a:solidFill>
                <a:latin typeface="Verdana"/>
                <a:cs typeface="Verdana"/>
              </a:rPr>
              <a:t>ff</a:t>
            </a:r>
            <a:r>
              <a:rPr sz="3400" b="1" spc="-90" dirty="0">
                <a:solidFill>
                  <a:srgbClr val="335062"/>
                </a:solidFill>
                <a:latin typeface="Verdana"/>
                <a:cs typeface="Verdana"/>
              </a:rPr>
              <a:t>é</a:t>
            </a:r>
            <a:r>
              <a:rPr sz="3400" b="1" spc="-370" dirty="0">
                <a:solidFill>
                  <a:srgbClr val="335062"/>
                </a:solidFill>
                <a:latin typeface="Verdana"/>
                <a:cs typeface="Verdana"/>
              </a:rPr>
              <a:t>r</a:t>
            </a:r>
            <a:r>
              <a:rPr sz="3400" b="1" spc="-90" dirty="0">
                <a:solidFill>
                  <a:srgbClr val="335062"/>
                </a:solidFill>
                <a:latin typeface="Verdana"/>
                <a:cs typeface="Verdana"/>
              </a:rPr>
              <a:t>e</a:t>
            </a:r>
            <a:r>
              <a:rPr sz="3400" b="1" spc="-375" dirty="0">
                <a:solidFill>
                  <a:srgbClr val="335062"/>
                </a:solidFill>
                <a:latin typeface="Verdana"/>
                <a:cs typeface="Verdana"/>
              </a:rPr>
              <a:t>n</a:t>
            </a:r>
            <a:r>
              <a:rPr sz="3400" b="1" spc="-254" dirty="0">
                <a:solidFill>
                  <a:srgbClr val="335062"/>
                </a:solidFill>
                <a:latin typeface="Verdana"/>
                <a:cs typeface="Verdana"/>
              </a:rPr>
              <a:t>t</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360" dirty="0">
                <a:solidFill>
                  <a:srgbClr val="335062"/>
                </a:solidFill>
                <a:latin typeface="Verdana"/>
                <a:cs typeface="Verdana"/>
              </a:rPr>
              <a:t>v</a:t>
            </a:r>
            <a:r>
              <a:rPr sz="3400" b="1" spc="-270" dirty="0">
                <a:solidFill>
                  <a:srgbClr val="335062"/>
                </a:solidFill>
                <a:latin typeface="Verdana"/>
                <a:cs typeface="Verdana"/>
              </a:rPr>
              <a:t>a</a:t>
            </a:r>
            <a:r>
              <a:rPr sz="3400" b="1" spc="-370" dirty="0">
                <a:solidFill>
                  <a:srgbClr val="335062"/>
                </a:solidFill>
                <a:latin typeface="Verdana"/>
                <a:cs typeface="Verdana"/>
              </a:rPr>
              <a:t>r</a:t>
            </a:r>
            <a:r>
              <a:rPr sz="3400" b="1" spc="-285" dirty="0">
                <a:solidFill>
                  <a:srgbClr val="335062"/>
                </a:solidFill>
                <a:latin typeface="Verdana"/>
                <a:cs typeface="Verdana"/>
              </a:rPr>
              <a:t>i</a:t>
            </a:r>
            <a:r>
              <a:rPr sz="3400" b="1" spc="-270" dirty="0">
                <a:solidFill>
                  <a:srgbClr val="335062"/>
                </a:solidFill>
                <a:latin typeface="Verdana"/>
                <a:cs typeface="Verdana"/>
              </a:rPr>
              <a:t>a</a:t>
            </a:r>
            <a:r>
              <a:rPr sz="3400" b="1" spc="-200" dirty="0">
                <a:solidFill>
                  <a:srgbClr val="335062"/>
                </a:solidFill>
                <a:latin typeface="Verdana"/>
                <a:cs typeface="Verdana"/>
              </a:rPr>
              <a:t>b</a:t>
            </a:r>
            <a:r>
              <a:rPr sz="3400" b="1" spc="-140" dirty="0">
                <a:solidFill>
                  <a:srgbClr val="335062"/>
                </a:solidFill>
                <a:latin typeface="Verdana"/>
                <a:cs typeface="Verdana"/>
              </a:rPr>
              <a:t>l</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8" y="9053054"/>
            <a:ext cx="3793864" cy="1243954"/>
          </a:xfrm>
          <a:prstGeom prst="rect">
            <a:avLst/>
          </a:prstGeom>
        </p:spPr>
      </p:pic>
      <p:pic>
        <p:nvPicPr>
          <p:cNvPr id="3" name="object 3"/>
          <p:cNvPicPr/>
          <p:nvPr/>
        </p:nvPicPr>
        <p:blipFill>
          <a:blip r:embed="rId3" cstate="print"/>
          <a:stretch>
            <a:fillRect/>
          </a:stretch>
        </p:blipFill>
        <p:spPr>
          <a:xfrm>
            <a:off x="16124039" y="9521335"/>
            <a:ext cx="2163959" cy="775418"/>
          </a:xfrm>
          <a:prstGeom prst="rect">
            <a:avLst/>
          </a:prstGeom>
        </p:spPr>
      </p:pic>
      <p:pic>
        <p:nvPicPr>
          <p:cNvPr id="5" name="object 5"/>
          <p:cNvPicPr/>
          <p:nvPr/>
        </p:nvPicPr>
        <p:blipFill>
          <a:blip r:embed="rId4" cstate="print"/>
          <a:stretch>
            <a:fillRect/>
          </a:stretch>
        </p:blipFill>
        <p:spPr>
          <a:xfrm>
            <a:off x="2438400" y="4229100"/>
            <a:ext cx="12420600" cy="5486400"/>
          </a:xfrm>
          <a:prstGeom prst="rect">
            <a:avLst/>
          </a:prstGeom>
          <a:ln w="38100">
            <a:solidFill>
              <a:schemeClr val="accent1">
                <a:lumMod val="50000"/>
              </a:schemeClr>
            </a:solidFill>
          </a:ln>
        </p:spPr>
      </p:pic>
      <p:sp>
        <p:nvSpPr>
          <p:cNvPr id="6" name="object 6"/>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7" name="object 7"/>
          <p:cNvPicPr/>
          <p:nvPr/>
        </p:nvPicPr>
        <p:blipFill>
          <a:blip r:embed="rId5" cstate="print"/>
          <a:stretch>
            <a:fillRect/>
          </a:stretch>
        </p:blipFill>
        <p:spPr>
          <a:xfrm>
            <a:off x="380999" y="3731213"/>
            <a:ext cx="142875" cy="142874"/>
          </a:xfrm>
          <a:prstGeom prst="rect">
            <a:avLst/>
          </a:prstGeom>
        </p:spPr>
      </p:pic>
      <p:sp>
        <p:nvSpPr>
          <p:cNvPr id="8" name="object 8"/>
          <p:cNvSpPr txBox="1"/>
          <p:nvPr/>
        </p:nvSpPr>
        <p:spPr>
          <a:xfrm>
            <a:off x="721320" y="3505820"/>
            <a:ext cx="9260880" cy="536044"/>
          </a:xfrm>
          <a:prstGeom prst="rect">
            <a:avLst/>
          </a:prstGeom>
        </p:spPr>
        <p:txBody>
          <a:bodyPr vert="horz" wrap="square" lIns="0" tIns="12700" rIns="0" bIns="0" rtlCol="0">
            <a:spAutoFit/>
          </a:bodyPr>
          <a:lstStyle/>
          <a:p>
            <a:pPr marL="12700">
              <a:lnSpc>
                <a:spcPct val="100000"/>
              </a:lnSpc>
              <a:spcBef>
                <a:spcPts val="100"/>
              </a:spcBef>
            </a:pPr>
            <a:r>
              <a:rPr sz="3400" b="1" spc="-215" dirty="0">
                <a:solidFill>
                  <a:srgbClr val="335062"/>
                </a:solidFill>
                <a:latin typeface="Verdana"/>
                <a:cs typeface="Verdana"/>
              </a:rPr>
              <a:t>V</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370" dirty="0">
                <a:solidFill>
                  <a:srgbClr val="335062"/>
                </a:solidFill>
                <a:latin typeface="Verdana"/>
                <a:cs typeface="Verdana"/>
              </a:rPr>
              <a:t>u</a:t>
            </a:r>
            <a:r>
              <a:rPr sz="3400" b="1" spc="-270" dirty="0">
                <a:solidFill>
                  <a:srgbClr val="335062"/>
                </a:solidFill>
                <a:latin typeface="Verdana"/>
                <a:cs typeface="Verdana"/>
              </a:rPr>
              <a:t>a</a:t>
            </a:r>
            <a:r>
              <a:rPr sz="3400" b="1" spc="-140" dirty="0">
                <a:solidFill>
                  <a:srgbClr val="335062"/>
                </a:solidFill>
                <a:latin typeface="Verdana"/>
                <a:cs typeface="Verdana"/>
              </a:rPr>
              <a:t>l</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125" dirty="0">
                <a:solidFill>
                  <a:srgbClr val="335062"/>
                </a:solidFill>
                <a:latin typeface="Verdana"/>
                <a:cs typeface="Verdana"/>
              </a:rPr>
              <a:t>o</a:t>
            </a:r>
            <a:r>
              <a:rPr sz="3400" b="1" spc="-375" dirty="0">
                <a:solidFill>
                  <a:srgbClr val="335062"/>
                </a:solidFill>
                <a:latin typeface="Verdana"/>
                <a:cs typeface="Verdana"/>
              </a:rPr>
              <a:t>n</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diff</a:t>
            </a:r>
            <a:r>
              <a:rPr lang="fr-FR" sz="3400" b="1" spc="-200" dirty="0">
                <a:solidFill>
                  <a:srgbClr val="335062"/>
                </a:solidFill>
                <a:latin typeface="Verdana"/>
                <a:cs typeface="Verdana"/>
              </a:rPr>
              <a:t>é</a:t>
            </a:r>
            <a:r>
              <a:rPr sz="3400" b="1" spc="-200" dirty="0">
                <a:solidFill>
                  <a:srgbClr val="335062"/>
                </a:solidFill>
                <a:latin typeface="Verdana"/>
                <a:cs typeface="Verdana"/>
              </a:rPr>
              <a:t>rent</a:t>
            </a:r>
            <a:r>
              <a:rPr lang="fr-FR" sz="3400" b="1" spc="-60" dirty="0">
                <a:solidFill>
                  <a:srgbClr val="335062"/>
                </a:solidFill>
                <a:latin typeface="Verdana"/>
                <a:cs typeface="Verdana"/>
              </a:rPr>
              <a:t>s</a:t>
            </a:r>
            <a:r>
              <a:rPr sz="3400" b="1" spc="-254" dirty="0">
                <a:solidFill>
                  <a:srgbClr val="335062"/>
                </a:solidFill>
                <a:latin typeface="Verdana"/>
                <a:cs typeface="Verdana"/>
              </a:rPr>
              <a:t> </a:t>
            </a:r>
            <a:r>
              <a:rPr sz="3400" b="1" spc="-360" dirty="0">
                <a:solidFill>
                  <a:srgbClr val="335062"/>
                </a:solidFill>
                <a:latin typeface="Verdana"/>
                <a:cs typeface="Verdana"/>
              </a:rPr>
              <a:t>v</a:t>
            </a:r>
            <a:r>
              <a:rPr sz="3400" b="1" spc="-270" dirty="0">
                <a:solidFill>
                  <a:srgbClr val="335062"/>
                </a:solidFill>
                <a:latin typeface="Verdana"/>
                <a:cs typeface="Verdana"/>
              </a:rPr>
              <a:t>a</a:t>
            </a:r>
            <a:r>
              <a:rPr sz="3400" b="1" spc="-370" dirty="0">
                <a:solidFill>
                  <a:srgbClr val="335062"/>
                </a:solidFill>
                <a:latin typeface="Verdana"/>
                <a:cs typeface="Verdana"/>
              </a:rPr>
              <a:t>r</a:t>
            </a:r>
            <a:r>
              <a:rPr sz="3400" b="1" spc="-285" dirty="0">
                <a:solidFill>
                  <a:srgbClr val="335062"/>
                </a:solidFill>
                <a:latin typeface="Verdana"/>
                <a:cs typeface="Verdana"/>
              </a:rPr>
              <a:t>i</a:t>
            </a:r>
            <a:r>
              <a:rPr sz="3400" b="1" spc="-270" dirty="0">
                <a:solidFill>
                  <a:srgbClr val="335062"/>
                </a:solidFill>
                <a:latin typeface="Verdana"/>
                <a:cs typeface="Verdana"/>
              </a:rPr>
              <a:t>a</a:t>
            </a:r>
            <a:r>
              <a:rPr sz="3400" b="1" spc="-200" dirty="0">
                <a:solidFill>
                  <a:srgbClr val="335062"/>
                </a:solidFill>
                <a:latin typeface="Verdana"/>
                <a:cs typeface="Verdana"/>
              </a:rPr>
              <a:t>b</a:t>
            </a:r>
            <a:r>
              <a:rPr sz="3400" b="1" spc="-140" dirty="0">
                <a:solidFill>
                  <a:srgbClr val="335062"/>
                </a:solidFill>
                <a:latin typeface="Verdana"/>
                <a:cs typeface="Verdana"/>
              </a:rPr>
              <a:t>l</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8" y="9053054"/>
            <a:ext cx="3793864" cy="1243954"/>
          </a:xfrm>
          <a:prstGeom prst="rect">
            <a:avLst/>
          </a:prstGeom>
        </p:spPr>
      </p:pic>
      <p:pic>
        <p:nvPicPr>
          <p:cNvPr id="3" name="object 3"/>
          <p:cNvPicPr/>
          <p:nvPr/>
        </p:nvPicPr>
        <p:blipFill>
          <a:blip r:embed="rId3" cstate="print"/>
          <a:stretch>
            <a:fillRect/>
          </a:stretch>
        </p:blipFill>
        <p:spPr>
          <a:xfrm>
            <a:off x="16124039" y="9521335"/>
            <a:ext cx="2163959" cy="775418"/>
          </a:xfrm>
          <a:prstGeom prst="rect">
            <a:avLst/>
          </a:prstGeom>
        </p:spPr>
      </p:pic>
      <p:sp>
        <p:nvSpPr>
          <p:cNvPr id="6" name="object 6"/>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7" name="object 7"/>
          <p:cNvPicPr/>
          <p:nvPr/>
        </p:nvPicPr>
        <p:blipFill>
          <a:blip r:embed="rId4" cstate="print"/>
          <a:stretch>
            <a:fillRect/>
          </a:stretch>
        </p:blipFill>
        <p:spPr>
          <a:xfrm>
            <a:off x="380999" y="3731213"/>
            <a:ext cx="142875" cy="142874"/>
          </a:xfrm>
          <a:prstGeom prst="rect">
            <a:avLst/>
          </a:prstGeom>
        </p:spPr>
      </p:pic>
      <p:sp>
        <p:nvSpPr>
          <p:cNvPr id="8" name="object 8"/>
          <p:cNvSpPr txBox="1"/>
          <p:nvPr/>
        </p:nvSpPr>
        <p:spPr>
          <a:xfrm>
            <a:off x="721320" y="3505820"/>
            <a:ext cx="9260880" cy="536044"/>
          </a:xfrm>
          <a:prstGeom prst="rect">
            <a:avLst/>
          </a:prstGeom>
        </p:spPr>
        <p:txBody>
          <a:bodyPr vert="horz" wrap="square" lIns="0" tIns="12700" rIns="0" bIns="0" rtlCol="0">
            <a:spAutoFit/>
          </a:bodyPr>
          <a:lstStyle/>
          <a:p>
            <a:pPr marL="12700">
              <a:lnSpc>
                <a:spcPct val="100000"/>
              </a:lnSpc>
              <a:spcBef>
                <a:spcPts val="100"/>
              </a:spcBef>
            </a:pPr>
            <a:r>
              <a:rPr sz="3400" b="1" spc="-215" dirty="0">
                <a:solidFill>
                  <a:srgbClr val="335062"/>
                </a:solidFill>
                <a:latin typeface="Verdana"/>
                <a:cs typeface="Verdana"/>
              </a:rPr>
              <a:t>V</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370" dirty="0">
                <a:solidFill>
                  <a:srgbClr val="335062"/>
                </a:solidFill>
                <a:latin typeface="Verdana"/>
                <a:cs typeface="Verdana"/>
              </a:rPr>
              <a:t>u</a:t>
            </a:r>
            <a:r>
              <a:rPr sz="3400" b="1" spc="-270" dirty="0">
                <a:solidFill>
                  <a:srgbClr val="335062"/>
                </a:solidFill>
                <a:latin typeface="Verdana"/>
                <a:cs typeface="Verdana"/>
              </a:rPr>
              <a:t>a</a:t>
            </a:r>
            <a:r>
              <a:rPr sz="3400" b="1" spc="-140" dirty="0">
                <a:solidFill>
                  <a:srgbClr val="335062"/>
                </a:solidFill>
                <a:latin typeface="Verdana"/>
                <a:cs typeface="Verdana"/>
              </a:rPr>
              <a:t>l</a:t>
            </a:r>
            <a:r>
              <a:rPr sz="3400" b="1" spc="-285" dirty="0">
                <a:solidFill>
                  <a:srgbClr val="335062"/>
                </a:solidFill>
                <a:latin typeface="Verdana"/>
                <a:cs typeface="Verdana"/>
              </a:rPr>
              <a:t>i</a:t>
            </a:r>
            <a:r>
              <a:rPr sz="3400" b="1" spc="-65" dirty="0">
                <a:solidFill>
                  <a:srgbClr val="335062"/>
                </a:solidFill>
                <a:latin typeface="Verdana"/>
                <a:cs typeface="Verdana"/>
              </a:rPr>
              <a:t>s</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125" dirty="0">
                <a:solidFill>
                  <a:srgbClr val="335062"/>
                </a:solidFill>
                <a:latin typeface="Verdana"/>
                <a:cs typeface="Verdana"/>
              </a:rPr>
              <a:t>o</a:t>
            </a:r>
            <a:r>
              <a:rPr sz="3400" b="1" spc="-375" dirty="0">
                <a:solidFill>
                  <a:srgbClr val="335062"/>
                </a:solidFill>
                <a:latin typeface="Verdana"/>
                <a:cs typeface="Verdana"/>
              </a:rPr>
              <a:t>n</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200" dirty="0">
                <a:solidFill>
                  <a:srgbClr val="335062"/>
                </a:solidFill>
                <a:latin typeface="Verdana"/>
                <a:cs typeface="Verdana"/>
              </a:rPr>
              <a:t>diff</a:t>
            </a:r>
            <a:r>
              <a:rPr lang="fr-FR" sz="3400" b="1" spc="-200" dirty="0">
                <a:solidFill>
                  <a:srgbClr val="335062"/>
                </a:solidFill>
                <a:latin typeface="Verdana"/>
                <a:cs typeface="Verdana"/>
              </a:rPr>
              <a:t>é</a:t>
            </a:r>
            <a:r>
              <a:rPr sz="3400" b="1" spc="-200" dirty="0">
                <a:solidFill>
                  <a:srgbClr val="335062"/>
                </a:solidFill>
                <a:latin typeface="Verdana"/>
                <a:cs typeface="Verdana"/>
              </a:rPr>
              <a:t>rent</a:t>
            </a:r>
            <a:r>
              <a:rPr lang="fr-FR" sz="3400" b="1" spc="-60" dirty="0">
                <a:solidFill>
                  <a:srgbClr val="335062"/>
                </a:solidFill>
                <a:latin typeface="Verdana"/>
                <a:cs typeface="Verdana"/>
              </a:rPr>
              <a:t>s</a:t>
            </a:r>
            <a:r>
              <a:rPr sz="3400" b="1" spc="-254" dirty="0">
                <a:solidFill>
                  <a:srgbClr val="335062"/>
                </a:solidFill>
                <a:latin typeface="Verdana"/>
                <a:cs typeface="Verdana"/>
              </a:rPr>
              <a:t> </a:t>
            </a:r>
            <a:r>
              <a:rPr sz="3400" b="1" spc="-360" dirty="0">
                <a:solidFill>
                  <a:srgbClr val="335062"/>
                </a:solidFill>
                <a:latin typeface="Verdana"/>
                <a:cs typeface="Verdana"/>
              </a:rPr>
              <a:t>v</a:t>
            </a:r>
            <a:r>
              <a:rPr sz="3400" b="1" spc="-270" dirty="0">
                <a:solidFill>
                  <a:srgbClr val="335062"/>
                </a:solidFill>
                <a:latin typeface="Verdana"/>
                <a:cs typeface="Verdana"/>
              </a:rPr>
              <a:t>a</a:t>
            </a:r>
            <a:r>
              <a:rPr sz="3400" b="1" spc="-370" dirty="0">
                <a:solidFill>
                  <a:srgbClr val="335062"/>
                </a:solidFill>
                <a:latin typeface="Verdana"/>
                <a:cs typeface="Verdana"/>
              </a:rPr>
              <a:t>r</a:t>
            </a:r>
            <a:r>
              <a:rPr sz="3400" b="1" spc="-285" dirty="0">
                <a:solidFill>
                  <a:srgbClr val="335062"/>
                </a:solidFill>
                <a:latin typeface="Verdana"/>
                <a:cs typeface="Verdana"/>
              </a:rPr>
              <a:t>i</a:t>
            </a:r>
            <a:r>
              <a:rPr sz="3400" b="1" spc="-270" dirty="0">
                <a:solidFill>
                  <a:srgbClr val="335062"/>
                </a:solidFill>
                <a:latin typeface="Verdana"/>
                <a:cs typeface="Verdana"/>
              </a:rPr>
              <a:t>a</a:t>
            </a:r>
            <a:r>
              <a:rPr sz="3400" b="1" spc="-200" dirty="0">
                <a:solidFill>
                  <a:srgbClr val="335062"/>
                </a:solidFill>
                <a:latin typeface="Verdana"/>
                <a:cs typeface="Verdana"/>
              </a:rPr>
              <a:t>b</a:t>
            </a:r>
            <a:r>
              <a:rPr sz="3400" b="1" spc="-140" dirty="0">
                <a:solidFill>
                  <a:srgbClr val="335062"/>
                </a:solidFill>
                <a:latin typeface="Verdana"/>
                <a:cs typeface="Verdana"/>
              </a:rPr>
              <a:t>l</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pic>
        <p:nvPicPr>
          <p:cNvPr id="11" name="Image 10" descr="download (8).png"/>
          <p:cNvPicPr>
            <a:picLocks noChangeAspect="1"/>
          </p:cNvPicPr>
          <p:nvPr/>
        </p:nvPicPr>
        <p:blipFill>
          <a:blip r:embed="rId5" cstate="print"/>
          <a:stretch>
            <a:fillRect/>
          </a:stretch>
        </p:blipFill>
        <p:spPr>
          <a:xfrm>
            <a:off x="3048000" y="4152900"/>
            <a:ext cx="10134600" cy="5515459"/>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6"/>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7" y="0"/>
              <a:ext cx="6080760" cy="981075"/>
            </a:xfrm>
            <a:custGeom>
              <a:avLst/>
              <a:gdLst/>
              <a:ahLst/>
              <a:cxnLst/>
              <a:rect l="l" t="t" r="r" b="b"/>
              <a:pathLst>
                <a:path w="6080759" h="981075">
                  <a:moveTo>
                    <a:pt x="6080621" y="981074"/>
                  </a:moveTo>
                  <a:lnTo>
                    <a:pt x="910853" y="981074"/>
                  </a:lnTo>
                  <a:lnTo>
                    <a:pt x="0" y="0"/>
                  </a:lnTo>
                  <a:lnTo>
                    <a:pt x="6080621" y="0"/>
                  </a:lnTo>
                  <a:lnTo>
                    <a:pt x="6080621" y="981074"/>
                  </a:lnTo>
                  <a:close/>
                </a:path>
              </a:pathLst>
            </a:custGeom>
            <a:solidFill>
              <a:srgbClr val="335062"/>
            </a:solidFill>
          </p:spPr>
          <p:txBody>
            <a:bodyPr wrap="square" lIns="0" tIns="0" rIns="0" bIns="0" rtlCol="0"/>
            <a:lstStyle/>
            <a:p>
              <a:endParaRPr/>
            </a:p>
          </p:txBody>
        </p:sp>
        <p:sp>
          <p:nvSpPr>
            <p:cNvPr id="9" name="object 9"/>
            <p:cNvSpPr/>
            <p:nvPr/>
          </p:nvSpPr>
          <p:spPr>
            <a:xfrm>
              <a:off x="0" y="942974"/>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4"/>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0" cy="1243955"/>
          </a:xfrm>
          <a:prstGeom prst="rect">
            <a:avLst/>
          </a:prstGeom>
        </p:spPr>
      </p:pic>
      <p:pic>
        <p:nvPicPr>
          <p:cNvPr id="12" name="object 12"/>
          <p:cNvPicPr/>
          <p:nvPr/>
        </p:nvPicPr>
        <p:blipFill>
          <a:blip r:embed="rId4" cstate="print"/>
          <a:stretch>
            <a:fillRect/>
          </a:stretch>
        </p:blipFill>
        <p:spPr>
          <a:xfrm>
            <a:off x="16124039" y="9521335"/>
            <a:ext cx="2163961" cy="775421"/>
          </a:xfrm>
          <a:prstGeom prst="rect">
            <a:avLst/>
          </a:prstGeom>
        </p:spPr>
      </p:pic>
      <p:pic>
        <p:nvPicPr>
          <p:cNvPr id="13" name="object 13"/>
          <p:cNvPicPr/>
          <p:nvPr/>
        </p:nvPicPr>
        <p:blipFill>
          <a:blip r:embed="rId5" cstate="print"/>
          <a:stretch>
            <a:fillRect/>
          </a:stretch>
        </p:blipFill>
        <p:spPr>
          <a:xfrm>
            <a:off x="2209800" y="4157762"/>
            <a:ext cx="12192000" cy="5634649"/>
          </a:xfrm>
          <a:prstGeom prst="rect">
            <a:avLst/>
          </a:prstGeom>
          <a:ln w="38100">
            <a:solidFill>
              <a:schemeClr val="accent1">
                <a:lumMod val="50000"/>
              </a:schemeClr>
            </a:solidFill>
          </a:ln>
        </p:spPr>
      </p:pic>
      <p:sp>
        <p:nvSpPr>
          <p:cNvPr id="14" name="object 14"/>
          <p:cNvSpPr txBox="1"/>
          <p:nvPr/>
        </p:nvSpPr>
        <p:spPr>
          <a:xfrm>
            <a:off x="-36532" y="1590260"/>
            <a:ext cx="11597206" cy="846129"/>
          </a:xfrm>
          <a:prstGeom prst="rect">
            <a:avLst/>
          </a:prstGeom>
        </p:spPr>
        <p:txBody>
          <a:bodyPr vert="horz" wrap="square" lIns="0" tIns="12700" rIns="0" bIns="0" rtlCol="0">
            <a:spAutoFit/>
          </a:bodyPr>
          <a:lstStyle/>
          <a:p>
            <a:pPr marL="3209925" marR="5080" indent="-3197860">
              <a:lnSpc>
                <a:spcPct val="114100"/>
              </a:lnSpc>
              <a:spcBef>
                <a:spcPts val="100"/>
              </a:spcBef>
            </a:pPr>
            <a:r>
              <a:rPr sz="4750" b="1" spc="37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TRANSFORMATION </a:t>
            </a:r>
            <a:r>
              <a:rPr sz="4750" b="1" spc="-1245" dirty="0">
                <a:solidFill>
                  <a:srgbClr val="FFFFFF"/>
                </a:solidFill>
                <a:latin typeface="Microsoft Sans Serif"/>
                <a:cs typeface="Microsoft Sans Serif"/>
              </a:rPr>
              <a:t> </a:t>
            </a:r>
            <a:r>
              <a:rPr sz="4750" b="1" spc="405" dirty="0">
                <a:solidFill>
                  <a:srgbClr val="FFFFFF"/>
                </a:solidFill>
                <a:latin typeface="Microsoft Sans Serif"/>
                <a:cs typeface="Microsoft Sans Serif"/>
              </a:rPr>
              <a:t>DU</a:t>
            </a:r>
            <a:r>
              <a:rPr sz="4750" b="1" spc="38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DATASET</a:t>
            </a:r>
            <a:endParaRPr sz="4750" b="1" dirty="0">
              <a:latin typeface="Microsoft Sans Serif"/>
              <a:cs typeface="Microsoft Sans Serif"/>
            </a:endParaRPr>
          </a:p>
        </p:txBody>
      </p:sp>
      <p:pic>
        <p:nvPicPr>
          <p:cNvPr id="15" name="object 15"/>
          <p:cNvPicPr/>
          <p:nvPr/>
        </p:nvPicPr>
        <p:blipFill>
          <a:blip r:embed="rId6" cstate="print"/>
          <a:stretch>
            <a:fillRect/>
          </a:stretch>
        </p:blipFill>
        <p:spPr>
          <a:xfrm>
            <a:off x="380999" y="3731214"/>
            <a:ext cx="142875" cy="142874"/>
          </a:xfrm>
          <a:prstGeom prst="rect">
            <a:avLst/>
          </a:prstGeom>
        </p:spPr>
      </p:pic>
      <p:sp>
        <p:nvSpPr>
          <p:cNvPr id="16" name="object 16"/>
          <p:cNvSpPr txBox="1"/>
          <p:nvPr/>
        </p:nvSpPr>
        <p:spPr>
          <a:xfrm>
            <a:off x="721320" y="3505821"/>
            <a:ext cx="11502390" cy="543560"/>
          </a:xfrm>
          <a:prstGeom prst="rect">
            <a:avLst/>
          </a:prstGeom>
        </p:spPr>
        <p:txBody>
          <a:bodyPr vert="horz" wrap="square" lIns="0" tIns="12700" rIns="0" bIns="0" rtlCol="0">
            <a:spAutoFit/>
          </a:bodyPr>
          <a:lstStyle/>
          <a:p>
            <a:pPr marL="12700">
              <a:lnSpc>
                <a:spcPct val="100000"/>
              </a:lnSpc>
              <a:spcBef>
                <a:spcPts val="100"/>
              </a:spcBef>
              <a:tabLst>
                <a:tab pos="11384915" algn="l"/>
              </a:tabLst>
            </a:pPr>
            <a:r>
              <a:rPr sz="3400" b="1" spc="330" dirty="0">
                <a:solidFill>
                  <a:srgbClr val="335062"/>
                </a:solidFill>
                <a:latin typeface="Tahoma"/>
                <a:cs typeface="Tahoma"/>
              </a:rPr>
              <a:t>C</a:t>
            </a:r>
            <a:r>
              <a:rPr sz="3400" b="1" spc="110" dirty="0">
                <a:solidFill>
                  <a:srgbClr val="335062"/>
                </a:solidFill>
                <a:latin typeface="Tahoma"/>
                <a:cs typeface="Tahoma"/>
              </a:rPr>
              <a:t>o</a:t>
            </a:r>
            <a:r>
              <a:rPr sz="3400" b="1" spc="-125" dirty="0">
                <a:solidFill>
                  <a:srgbClr val="335062"/>
                </a:solidFill>
                <a:latin typeface="Tahoma"/>
                <a:cs typeface="Tahoma"/>
              </a:rPr>
              <a:t>n</a:t>
            </a:r>
            <a:r>
              <a:rPr sz="3400" b="1" spc="-120" dirty="0">
                <a:solidFill>
                  <a:srgbClr val="335062"/>
                </a:solidFill>
                <a:latin typeface="Tahoma"/>
                <a:cs typeface="Tahoma"/>
              </a:rPr>
              <a:t>v</a:t>
            </a:r>
            <a:r>
              <a:rPr sz="3400" b="1" spc="150" dirty="0">
                <a:solidFill>
                  <a:srgbClr val="335062"/>
                </a:solidFill>
                <a:latin typeface="Tahoma"/>
                <a:cs typeface="Tahoma"/>
              </a:rPr>
              <a:t>e</a:t>
            </a:r>
            <a:r>
              <a:rPr sz="3400" b="1" spc="-150" dirty="0">
                <a:solidFill>
                  <a:srgbClr val="335062"/>
                </a:solidFill>
                <a:latin typeface="Tahoma"/>
                <a:cs typeface="Tahoma"/>
              </a:rPr>
              <a:t>r</a:t>
            </a:r>
            <a:r>
              <a:rPr sz="3400" b="1" spc="200" dirty="0">
                <a:solidFill>
                  <a:srgbClr val="335062"/>
                </a:solidFill>
                <a:latin typeface="Tahoma"/>
                <a:cs typeface="Tahoma"/>
              </a:rPr>
              <a:t>s</a:t>
            </a:r>
            <a:r>
              <a:rPr sz="3400" b="1" spc="-150" dirty="0">
                <a:solidFill>
                  <a:srgbClr val="335062"/>
                </a:solidFill>
                <a:latin typeface="Tahoma"/>
                <a:cs typeface="Tahoma"/>
              </a:rPr>
              <a:t>i</a:t>
            </a:r>
            <a:r>
              <a:rPr sz="3400" b="1" spc="110" dirty="0">
                <a:solidFill>
                  <a:srgbClr val="335062"/>
                </a:solidFill>
                <a:latin typeface="Tahoma"/>
                <a:cs typeface="Tahoma"/>
              </a:rPr>
              <a:t>o</a:t>
            </a:r>
            <a:r>
              <a:rPr sz="3400" b="1" spc="-120" dirty="0">
                <a:solidFill>
                  <a:srgbClr val="335062"/>
                </a:solidFill>
                <a:latin typeface="Tahoma"/>
                <a:cs typeface="Tahoma"/>
              </a:rPr>
              <a:t>n</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50" dirty="0">
                <a:solidFill>
                  <a:srgbClr val="335062"/>
                </a:solidFill>
                <a:latin typeface="Tahoma"/>
                <a:cs typeface="Tahoma"/>
              </a:rPr>
              <a:t>e</a:t>
            </a:r>
            <a:r>
              <a:rPr sz="3400" b="1" spc="204" dirty="0">
                <a:solidFill>
                  <a:srgbClr val="335062"/>
                </a:solidFill>
                <a:latin typeface="Tahoma"/>
                <a:cs typeface="Tahoma"/>
              </a:rPr>
              <a:t>s</a:t>
            </a:r>
            <a:r>
              <a:rPr sz="3400" b="1" spc="-90" dirty="0">
                <a:solidFill>
                  <a:srgbClr val="335062"/>
                </a:solidFill>
                <a:latin typeface="Tahoma"/>
                <a:cs typeface="Tahoma"/>
              </a:rPr>
              <a:t> </a:t>
            </a:r>
            <a:r>
              <a:rPr sz="3400" b="1" spc="-120" dirty="0">
                <a:solidFill>
                  <a:srgbClr val="335062"/>
                </a:solidFill>
                <a:latin typeface="Tahoma"/>
                <a:cs typeface="Tahoma"/>
              </a:rPr>
              <a:t>v</a:t>
            </a:r>
            <a:r>
              <a:rPr sz="3400" b="1" spc="-35" dirty="0">
                <a:solidFill>
                  <a:srgbClr val="335062"/>
                </a:solidFill>
                <a:latin typeface="Tahoma"/>
                <a:cs typeface="Tahoma"/>
              </a:rPr>
              <a:t>a</a:t>
            </a:r>
            <a:r>
              <a:rPr sz="3400" b="1" spc="-150" dirty="0">
                <a:solidFill>
                  <a:srgbClr val="335062"/>
                </a:solidFill>
                <a:latin typeface="Tahoma"/>
                <a:cs typeface="Tahoma"/>
              </a:rPr>
              <a:t>ri</a:t>
            </a:r>
            <a:r>
              <a:rPr sz="3400" b="1" spc="-35" dirty="0">
                <a:solidFill>
                  <a:srgbClr val="335062"/>
                </a:solidFill>
                <a:latin typeface="Tahoma"/>
                <a:cs typeface="Tahoma"/>
              </a:rPr>
              <a:t>a</a:t>
            </a:r>
            <a:r>
              <a:rPr sz="3400" b="1" spc="30" dirty="0">
                <a:solidFill>
                  <a:srgbClr val="335062"/>
                </a:solidFill>
                <a:latin typeface="Tahoma"/>
                <a:cs typeface="Tahoma"/>
              </a:rPr>
              <a:t>b</a:t>
            </a:r>
            <a:r>
              <a:rPr sz="3400" b="1" dirty="0">
                <a:solidFill>
                  <a:srgbClr val="335062"/>
                </a:solidFill>
                <a:latin typeface="Tahoma"/>
                <a:cs typeface="Tahoma"/>
              </a:rPr>
              <a:t>l</a:t>
            </a:r>
            <a:r>
              <a:rPr sz="3400" b="1" spc="150" dirty="0">
                <a:solidFill>
                  <a:srgbClr val="335062"/>
                </a:solidFill>
                <a:latin typeface="Tahoma"/>
                <a:cs typeface="Tahoma"/>
              </a:rPr>
              <a:t>e</a:t>
            </a:r>
            <a:r>
              <a:rPr sz="3400" b="1" spc="204" dirty="0">
                <a:solidFill>
                  <a:srgbClr val="335062"/>
                </a:solidFill>
                <a:latin typeface="Tahoma"/>
                <a:cs typeface="Tahoma"/>
              </a:rPr>
              <a:t>s</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55" dirty="0">
                <a:solidFill>
                  <a:srgbClr val="335062"/>
                </a:solidFill>
                <a:latin typeface="Tahoma"/>
                <a:cs typeface="Tahoma"/>
              </a:rPr>
              <a:t>e</a:t>
            </a:r>
            <a:r>
              <a:rPr sz="3400" b="1" spc="-90" dirty="0">
                <a:solidFill>
                  <a:srgbClr val="335062"/>
                </a:solidFill>
                <a:latin typeface="Tahoma"/>
                <a:cs typeface="Tahoma"/>
              </a:rPr>
              <a:t> </a:t>
            </a:r>
            <a:r>
              <a:rPr sz="3400" b="1" spc="-120" dirty="0">
                <a:solidFill>
                  <a:srgbClr val="335062"/>
                </a:solidFill>
                <a:latin typeface="Tahoma"/>
                <a:cs typeface="Tahoma"/>
              </a:rPr>
              <a:t>t</a:t>
            </a:r>
            <a:r>
              <a:rPr sz="3400" b="1" spc="-45" dirty="0">
                <a:solidFill>
                  <a:srgbClr val="335062"/>
                </a:solidFill>
                <a:latin typeface="Tahoma"/>
                <a:cs typeface="Tahoma"/>
              </a:rPr>
              <a:t>y</a:t>
            </a:r>
            <a:r>
              <a:rPr sz="3400" b="1" spc="40" dirty="0">
                <a:solidFill>
                  <a:srgbClr val="335062"/>
                </a:solidFill>
                <a:latin typeface="Tahoma"/>
                <a:cs typeface="Tahoma"/>
              </a:rPr>
              <a:t>p</a:t>
            </a:r>
            <a:r>
              <a:rPr sz="3400" b="1" spc="155" dirty="0">
                <a:solidFill>
                  <a:srgbClr val="335062"/>
                </a:solidFill>
                <a:latin typeface="Tahoma"/>
                <a:cs typeface="Tahoma"/>
              </a:rPr>
              <a:t>e</a:t>
            </a:r>
            <a:r>
              <a:rPr sz="3400" b="1" spc="-90" dirty="0">
                <a:solidFill>
                  <a:srgbClr val="335062"/>
                </a:solidFill>
                <a:latin typeface="Tahoma"/>
                <a:cs typeface="Tahoma"/>
              </a:rPr>
              <a:t> </a:t>
            </a:r>
            <a:r>
              <a:rPr sz="3400" b="1" spc="310" dirty="0">
                <a:solidFill>
                  <a:srgbClr val="335062"/>
                </a:solidFill>
                <a:latin typeface="Tahoma"/>
                <a:cs typeface="Tahoma"/>
              </a:rPr>
              <a:t>c</a:t>
            </a:r>
            <a:r>
              <a:rPr sz="3400" b="1" spc="-125" dirty="0">
                <a:solidFill>
                  <a:srgbClr val="335062"/>
                </a:solidFill>
                <a:latin typeface="Tahoma"/>
                <a:cs typeface="Tahoma"/>
              </a:rPr>
              <a:t>h</a:t>
            </a:r>
            <a:r>
              <a:rPr sz="3400" b="1" spc="-35" dirty="0">
                <a:solidFill>
                  <a:srgbClr val="335062"/>
                </a:solidFill>
                <a:latin typeface="Tahoma"/>
                <a:cs typeface="Tahoma"/>
              </a:rPr>
              <a:t>a</a:t>
            </a:r>
            <a:r>
              <a:rPr sz="3400" b="1" spc="-150" dirty="0">
                <a:solidFill>
                  <a:srgbClr val="335062"/>
                </a:solidFill>
                <a:latin typeface="Tahoma"/>
                <a:cs typeface="Tahoma"/>
              </a:rPr>
              <a:t>î</a:t>
            </a:r>
            <a:r>
              <a:rPr sz="3400" b="1" spc="-125" dirty="0">
                <a:solidFill>
                  <a:srgbClr val="335062"/>
                </a:solidFill>
                <a:latin typeface="Tahoma"/>
                <a:cs typeface="Tahoma"/>
              </a:rPr>
              <a:t>n</a:t>
            </a:r>
            <a:r>
              <a:rPr sz="3400" b="1" spc="155" dirty="0">
                <a:solidFill>
                  <a:srgbClr val="335062"/>
                </a:solidFill>
                <a:latin typeface="Tahoma"/>
                <a:cs typeface="Tahoma"/>
              </a:rPr>
              <a:t>e</a:t>
            </a:r>
            <a:r>
              <a:rPr sz="3400" b="1" spc="-90" dirty="0">
                <a:solidFill>
                  <a:srgbClr val="335062"/>
                </a:solidFill>
                <a:latin typeface="Tahoma"/>
                <a:cs typeface="Tahoma"/>
              </a:rPr>
              <a:t> </a:t>
            </a:r>
            <a:r>
              <a:rPr sz="3400" b="1" spc="150" dirty="0">
                <a:solidFill>
                  <a:srgbClr val="335062"/>
                </a:solidFill>
                <a:latin typeface="Tahoma"/>
                <a:cs typeface="Tahoma"/>
              </a:rPr>
              <a:t>e</a:t>
            </a:r>
            <a:r>
              <a:rPr sz="3400" b="1" spc="-120" dirty="0">
                <a:solidFill>
                  <a:srgbClr val="335062"/>
                </a:solidFill>
                <a:latin typeface="Tahoma"/>
                <a:cs typeface="Tahoma"/>
              </a:rPr>
              <a:t>n</a:t>
            </a:r>
            <a:r>
              <a:rPr sz="3400" b="1" spc="-90" dirty="0">
                <a:solidFill>
                  <a:srgbClr val="335062"/>
                </a:solidFill>
                <a:latin typeface="Tahoma"/>
                <a:cs typeface="Tahoma"/>
              </a:rPr>
              <a:t> </a:t>
            </a:r>
            <a:r>
              <a:rPr sz="3400" b="1" spc="150" dirty="0">
                <a:solidFill>
                  <a:srgbClr val="335062"/>
                </a:solidFill>
                <a:latin typeface="Tahoma"/>
                <a:cs typeface="Tahoma"/>
              </a:rPr>
              <a:t>e</a:t>
            </a:r>
            <a:r>
              <a:rPr sz="3400" b="1" spc="-125" dirty="0">
                <a:solidFill>
                  <a:srgbClr val="335062"/>
                </a:solidFill>
                <a:latin typeface="Tahoma"/>
                <a:cs typeface="Tahoma"/>
              </a:rPr>
              <a:t>n</a:t>
            </a:r>
            <a:r>
              <a:rPr sz="3400" b="1" spc="-120" dirty="0">
                <a:solidFill>
                  <a:srgbClr val="335062"/>
                </a:solidFill>
                <a:latin typeface="Tahoma"/>
                <a:cs typeface="Tahoma"/>
              </a:rPr>
              <a:t>t</a:t>
            </a:r>
            <a:r>
              <a:rPr sz="3400" b="1" spc="-150" dirty="0">
                <a:solidFill>
                  <a:srgbClr val="335062"/>
                </a:solidFill>
                <a:latin typeface="Tahoma"/>
                <a:cs typeface="Tahoma"/>
              </a:rPr>
              <a:t>i</a:t>
            </a:r>
            <a:r>
              <a:rPr sz="3400" b="1" spc="150" dirty="0">
                <a:solidFill>
                  <a:srgbClr val="335062"/>
                </a:solidFill>
                <a:latin typeface="Tahoma"/>
                <a:cs typeface="Tahoma"/>
              </a:rPr>
              <a:t>e</a:t>
            </a:r>
            <a:r>
              <a:rPr sz="3400" b="1" spc="-150" dirty="0">
                <a:solidFill>
                  <a:srgbClr val="335062"/>
                </a:solidFill>
                <a:latin typeface="Tahoma"/>
                <a:cs typeface="Tahoma"/>
              </a:rPr>
              <a:t>r</a:t>
            </a:r>
            <a:r>
              <a:rPr sz="3400" b="1" spc="204" dirty="0">
                <a:solidFill>
                  <a:srgbClr val="335062"/>
                </a:solidFill>
                <a:latin typeface="Tahoma"/>
                <a:cs typeface="Tahoma"/>
              </a:rPr>
              <a:t>s</a:t>
            </a:r>
            <a:r>
              <a:rPr sz="3400" b="1" dirty="0">
                <a:solidFill>
                  <a:srgbClr val="335062"/>
                </a:solidFill>
                <a:latin typeface="Tahoma"/>
                <a:cs typeface="Tahoma"/>
              </a:rPr>
              <a:t>	</a:t>
            </a:r>
            <a:r>
              <a:rPr sz="3400" b="1" spc="-420" dirty="0">
                <a:solidFill>
                  <a:srgbClr val="335062"/>
                </a:solidFill>
                <a:latin typeface="Tahoma"/>
                <a:cs typeface="Tahoma"/>
              </a:rPr>
              <a:t>:</a:t>
            </a:r>
            <a:endParaRPr sz="34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8" y="0"/>
              <a:ext cx="6080760" cy="981075"/>
            </a:xfrm>
            <a:custGeom>
              <a:avLst/>
              <a:gdLst/>
              <a:ahLst/>
              <a:cxnLst/>
              <a:rect l="l" t="t" r="r" b="b"/>
              <a:pathLst>
                <a:path w="6080759" h="981075">
                  <a:moveTo>
                    <a:pt x="6080620" y="981074"/>
                  </a:moveTo>
                  <a:lnTo>
                    <a:pt x="910852" y="981074"/>
                  </a:lnTo>
                  <a:lnTo>
                    <a:pt x="0" y="0"/>
                  </a:lnTo>
                  <a:lnTo>
                    <a:pt x="6080620" y="0"/>
                  </a:lnTo>
                  <a:lnTo>
                    <a:pt x="6080620" y="981074"/>
                  </a:lnTo>
                  <a:close/>
                </a:path>
              </a:pathLst>
            </a:custGeom>
            <a:solidFill>
              <a:srgbClr val="335062"/>
            </a:solidFill>
          </p:spPr>
          <p:txBody>
            <a:bodyPr wrap="square" lIns="0" tIns="0" rIns="0" bIns="0" rtlCol="0"/>
            <a:lstStyle/>
            <a:p>
              <a:endParaRPr/>
            </a:p>
          </p:txBody>
        </p:sp>
        <p:sp>
          <p:nvSpPr>
            <p:cNvPr id="9" name="object 9"/>
            <p:cNvSpPr/>
            <p:nvPr/>
          </p:nvSpPr>
          <p:spPr>
            <a:xfrm>
              <a:off x="0" y="942974"/>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3"/>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pic>
        <p:nvPicPr>
          <p:cNvPr id="13" name="object 13"/>
          <p:cNvPicPr/>
          <p:nvPr/>
        </p:nvPicPr>
        <p:blipFill>
          <a:blip r:embed="rId5" cstate="print"/>
          <a:stretch>
            <a:fillRect/>
          </a:stretch>
        </p:blipFill>
        <p:spPr>
          <a:xfrm>
            <a:off x="2438400" y="4261925"/>
            <a:ext cx="12420600" cy="5610224"/>
          </a:xfrm>
          <a:prstGeom prst="rect">
            <a:avLst/>
          </a:prstGeom>
          <a:ln w="38100">
            <a:solidFill>
              <a:schemeClr val="accent1">
                <a:lumMod val="50000"/>
              </a:schemeClr>
            </a:solidFill>
          </a:ln>
        </p:spPr>
      </p:pic>
      <p:sp>
        <p:nvSpPr>
          <p:cNvPr id="14" name="object 14"/>
          <p:cNvSpPr txBox="1"/>
          <p:nvPr/>
        </p:nvSpPr>
        <p:spPr>
          <a:xfrm>
            <a:off x="-20611" y="1612432"/>
            <a:ext cx="11825806" cy="846129"/>
          </a:xfrm>
          <a:prstGeom prst="rect">
            <a:avLst/>
          </a:prstGeom>
        </p:spPr>
        <p:txBody>
          <a:bodyPr vert="horz" wrap="square" lIns="0" tIns="12700" rIns="0" bIns="0" rtlCol="0">
            <a:spAutoFit/>
          </a:bodyPr>
          <a:lstStyle/>
          <a:p>
            <a:pPr marL="3209925" marR="5080" indent="-3197860">
              <a:lnSpc>
                <a:spcPct val="114100"/>
              </a:lnSpc>
              <a:spcBef>
                <a:spcPts val="100"/>
              </a:spcBef>
            </a:pPr>
            <a:r>
              <a:rPr sz="4750" b="1" spc="37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TRANSFORMATION </a:t>
            </a:r>
            <a:r>
              <a:rPr sz="4750" b="1" spc="-1245" dirty="0">
                <a:solidFill>
                  <a:srgbClr val="FFFFFF"/>
                </a:solidFill>
                <a:latin typeface="Microsoft Sans Serif"/>
                <a:cs typeface="Microsoft Sans Serif"/>
              </a:rPr>
              <a:t> </a:t>
            </a:r>
            <a:r>
              <a:rPr sz="4750" b="1" spc="405" dirty="0">
                <a:solidFill>
                  <a:srgbClr val="FFFFFF"/>
                </a:solidFill>
                <a:latin typeface="Microsoft Sans Serif"/>
                <a:cs typeface="Microsoft Sans Serif"/>
              </a:rPr>
              <a:t>D</a:t>
            </a:r>
            <a:r>
              <a:rPr lang="fr-FR" sz="4750" b="1" spc="405" dirty="0">
                <a:solidFill>
                  <a:srgbClr val="FFFFFF"/>
                </a:solidFill>
                <a:latin typeface="Microsoft Sans Serif"/>
                <a:cs typeface="Microsoft Sans Serif"/>
              </a:rPr>
              <a:t>U </a:t>
            </a:r>
            <a:r>
              <a:rPr sz="4750" b="1" spc="440" dirty="0">
                <a:solidFill>
                  <a:srgbClr val="FFFFFF"/>
                </a:solidFill>
                <a:latin typeface="Microsoft Sans Serif"/>
                <a:cs typeface="Microsoft Sans Serif"/>
              </a:rPr>
              <a:t>DATASET</a:t>
            </a:r>
            <a:endParaRPr sz="4750" b="1" dirty="0">
              <a:latin typeface="Microsoft Sans Serif"/>
              <a:cs typeface="Microsoft Sans Serif"/>
            </a:endParaRPr>
          </a:p>
        </p:txBody>
      </p:sp>
      <p:pic>
        <p:nvPicPr>
          <p:cNvPr id="15" name="object 15"/>
          <p:cNvPicPr/>
          <p:nvPr/>
        </p:nvPicPr>
        <p:blipFill>
          <a:blip r:embed="rId6" cstate="print"/>
          <a:stretch>
            <a:fillRect/>
          </a:stretch>
        </p:blipFill>
        <p:spPr>
          <a:xfrm>
            <a:off x="380999" y="3731214"/>
            <a:ext cx="142875" cy="142874"/>
          </a:xfrm>
          <a:prstGeom prst="rect">
            <a:avLst/>
          </a:prstGeom>
        </p:spPr>
      </p:pic>
      <p:sp>
        <p:nvSpPr>
          <p:cNvPr id="16" name="object 16"/>
          <p:cNvSpPr txBox="1"/>
          <p:nvPr/>
        </p:nvSpPr>
        <p:spPr>
          <a:xfrm>
            <a:off x="721320" y="3505821"/>
            <a:ext cx="9806940" cy="543560"/>
          </a:xfrm>
          <a:prstGeom prst="rect">
            <a:avLst/>
          </a:prstGeom>
        </p:spPr>
        <p:txBody>
          <a:bodyPr vert="horz" wrap="square" lIns="0" tIns="12700" rIns="0" bIns="0" rtlCol="0">
            <a:spAutoFit/>
          </a:bodyPr>
          <a:lstStyle/>
          <a:p>
            <a:pPr marL="12700">
              <a:lnSpc>
                <a:spcPct val="100000"/>
              </a:lnSpc>
              <a:spcBef>
                <a:spcPts val="100"/>
              </a:spcBef>
              <a:tabLst>
                <a:tab pos="9690100" algn="l"/>
              </a:tabLst>
            </a:pPr>
            <a:r>
              <a:rPr sz="3400" b="1" spc="85" dirty="0">
                <a:solidFill>
                  <a:srgbClr val="335062"/>
                </a:solidFill>
                <a:latin typeface="Tahoma"/>
                <a:cs typeface="Tahoma"/>
              </a:rPr>
              <a:t>V</a:t>
            </a:r>
            <a:r>
              <a:rPr sz="3400" b="1" spc="150" dirty="0">
                <a:solidFill>
                  <a:srgbClr val="335062"/>
                </a:solidFill>
                <a:latin typeface="Tahoma"/>
                <a:cs typeface="Tahoma"/>
              </a:rPr>
              <a:t>é</a:t>
            </a:r>
            <a:r>
              <a:rPr sz="3400" b="1" spc="-150" dirty="0">
                <a:solidFill>
                  <a:srgbClr val="335062"/>
                </a:solidFill>
                <a:latin typeface="Tahoma"/>
                <a:cs typeface="Tahoma"/>
              </a:rPr>
              <a:t>ri</a:t>
            </a:r>
            <a:r>
              <a:rPr sz="3400" b="1" spc="-55" dirty="0">
                <a:solidFill>
                  <a:srgbClr val="335062"/>
                </a:solidFill>
                <a:latin typeface="Tahoma"/>
                <a:cs typeface="Tahoma"/>
              </a:rPr>
              <a:t>f</a:t>
            </a:r>
            <a:r>
              <a:rPr sz="3400" b="1" spc="-150" dirty="0">
                <a:solidFill>
                  <a:srgbClr val="335062"/>
                </a:solidFill>
                <a:latin typeface="Tahoma"/>
                <a:cs typeface="Tahoma"/>
              </a:rPr>
              <a:t>i</a:t>
            </a:r>
            <a:r>
              <a:rPr sz="3400" b="1" spc="310" dirty="0">
                <a:solidFill>
                  <a:srgbClr val="335062"/>
                </a:solidFill>
                <a:latin typeface="Tahoma"/>
                <a:cs typeface="Tahoma"/>
              </a:rPr>
              <a:t>c</a:t>
            </a:r>
            <a:r>
              <a:rPr sz="3400" b="1" spc="-35" dirty="0">
                <a:solidFill>
                  <a:srgbClr val="335062"/>
                </a:solidFill>
                <a:latin typeface="Tahoma"/>
                <a:cs typeface="Tahoma"/>
              </a:rPr>
              <a:t>a</a:t>
            </a:r>
            <a:r>
              <a:rPr sz="3400" b="1" spc="-120" dirty="0">
                <a:solidFill>
                  <a:srgbClr val="335062"/>
                </a:solidFill>
                <a:latin typeface="Tahoma"/>
                <a:cs typeface="Tahoma"/>
              </a:rPr>
              <a:t>t</a:t>
            </a:r>
            <a:r>
              <a:rPr sz="3400" b="1" spc="-150" dirty="0">
                <a:solidFill>
                  <a:srgbClr val="335062"/>
                </a:solidFill>
                <a:latin typeface="Tahoma"/>
                <a:cs typeface="Tahoma"/>
              </a:rPr>
              <a:t>i</a:t>
            </a:r>
            <a:r>
              <a:rPr sz="3400" b="1" spc="110" dirty="0">
                <a:solidFill>
                  <a:srgbClr val="335062"/>
                </a:solidFill>
                <a:latin typeface="Tahoma"/>
                <a:cs typeface="Tahoma"/>
              </a:rPr>
              <a:t>o</a:t>
            </a:r>
            <a:r>
              <a:rPr sz="3400" b="1" spc="-120" dirty="0">
                <a:solidFill>
                  <a:srgbClr val="335062"/>
                </a:solidFill>
                <a:latin typeface="Tahoma"/>
                <a:cs typeface="Tahoma"/>
              </a:rPr>
              <a:t>n</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55" dirty="0">
                <a:solidFill>
                  <a:srgbClr val="335062"/>
                </a:solidFill>
                <a:latin typeface="Tahoma"/>
                <a:cs typeface="Tahoma"/>
              </a:rPr>
              <a:t>e</a:t>
            </a:r>
            <a:r>
              <a:rPr sz="3400" b="1" spc="-90" dirty="0">
                <a:solidFill>
                  <a:srgbClr val="335062"/>
                </a:solidFill>
                <a:latin typeface="Tahoma"/>
                <a:cs typeface="Tahoma"/>
              </a:rPr>
              <a:t> </a:t>
            </a:r>
            <a:r>
              <a:rPr sz="3400" b="1" dirty="0">
                <a:solidFill>
                  <a:srgbClr val="335062"/>
                </a:solidFill>
                <a:latin typeface="Tahoma"/>
                <a:cs typeface="Tahoma"/>
              </a:rPr>
              <a:t>l</a:t>
            </a:r>
            <a:r>
              <a:rPr sz="3400" b="1" spc="-325" dirty="0">
                <a:solidFill>
                  <a:srgbClr val="335062"/>
                </a:solidFill>
                <a:latin typeface="Tahoma"/>
                <a:cs typeface="Tahoma"/>
              </a:rPr>
              <a:t>'</a:t>
            </a:r>
            <a:r>
              <a:rPr sz="3400" b="1" spc="150" dirty="0">
                <a:solidFill>
                  <a:srgbClr val="335062"/>
                </a:solidFill>
                <a:latin typeface="Tahoma"/>
                <a:cs typeface="Tahoma"/>
              </a:rPr>
              <a:t>é</a:t>
            </a:r>
            <a:r>
              <a:rPr sz="3400" b="1" spc="40" dirty="0">
                <a:solidFill>
                  <a:srgbClr val="335062"/>
                </a:solidFill>
                <a:latin typeface="Tahoma"/>
                <a:cs typeface="Tahoma"/>
              </a:rPr>
              <a:t>q</a:t>
            </a:r>
            <a:r>
              <a:rPr sz="3400" b="1" spc="-125" dirty="0">
                <a:solidFill>
                  <a:srgbClr val="335062"/>
                </a:solidFill>
                <a:latin typeface="Tahoma"/>
                <a:cs typeface="Tahoma"/>
              </a:rPr>
              <a:t>u</a:t>
            </a:r>
            <a:r>
              <a:rPr sz="3400" b="1" spc="-150" dirty="0">
                <a:solidFill>
                  <a:srgbClr val="335062"/>
                </a:solidFill>
                <a:latin typeface="Tahoma"/>
                <a:cs typeface="Tahoma"/>
              </a:rPr>
              <a:t>i</a:t>
            </a:r>
            <a:r>
              <a:rPr sz="3400" b="1" dirty="0">
                <a:solidFill>
                  <a:srgbClr val="335062"/>
                </a:solidFill>
                <a:latin typeface="Tahoma"/>
                <a:cs typeface="Tahoma"/>
              </a:rPr>
              <a:t>l</a:t>
            </a:r>
            <a:r>
              <a:rPr sz="3400" b="1" spc="-150" dirty="0">
                <a:solidFill>
                  <a:srgbClr val="335062"/>
                </a:solidFill>
                <a:latin typeface="Tahoma"/>
                <a:cs typeface="Tahoma"/>
              </a:rPr>
              <a:t>i</a:t>
            </a:r>
            <a:r>
              <a:rPr sz="3400" b="1" spc="30" dirty="0">
                <a:solidFill>
                  <a:srgbClr val="335062"/>
                </a:solidFill>
                <a:latin typeface="Tahoma"/>
                <a:cs typeface="Tahoma"/>
              </a:rPr>
              <a:t>b</a:t>
            </a:r>
            <a:r>
              <a:rPr sz="3400" b="1" spc="-150" dirty="0">
                <a:solidFill>
                  <a:srgbClr val="335062"/>
                </a:solidFill>
                <a:latin typeface="Tahoma"/>
                <a:cs typeface="Tahoma"/>
              </a:rPr>
              <a:t>r</a:t>
            </a:r>
            <a:r>
              <a:rPr sz="3400" b="1" spc="155" dirty="0">
                <a:solidFill>
                  <a:srgbClr val="335062"/>
                </a:solidFill>
                <a:latin typeface="Tahoma"/>
                <a:cs typeface="Tahoma"/>
              </a:rPr>
              <a:t>e</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20" dirty="0">
                <a:solidFill>
                  <a:srgbClr val="335062"/>
                </a:solidFill>
                <a:latin typeface="Tahoma"/>
                <a:cs typeface="Tahoma"/>
              </a:rPr>
              <a:t>u</a:t>
            </a:r>
            <a:r>
              <a:rPr sz="3400" b="1" spc="-90" dirty="0">
                <a:solidFill>
                  <a:srgbClr val="335062"/>
                </a:solidFill>
                <a:latin typeface="Tahoma"/>
                <a:cs typeface="Tahoma"/>
              </a:rPr>
              <a:t> </a:t>
            </a:r>
            <a:r>
              <a:rPr sz="3400" b="1" spc="-360" dirty="0">
                <a:solidFill>
                  <a:srgbClr val="335062"/>
                </a:solidFill>
                <a:latin typeface="Tahoma"/>
                <a:cs typeface="Tahoma"/>
              </a:rPr>
              <a:t>j</a:t>
            </a:r>
            <a:r>
              <a:rPr sz="3400" b="1" spc="150" dirty="0">
                <a:solidFill>
                  <a:srgbClr val="335062"/>
                </a:solidFill>
                <a:latin typeface="Tahoma"/>
                <a:cs typeface="Tahoma"/>
              </a:rPr>
              <a:t>e</a:t>
            </a:r>
            <a:r>
              <a:rPr sz="3400" b="1" spc="-120" dirty="0">
                <a:solidFill>
                  <a:srgbClr val="335062"/>
                </a:solidFill>
                <a:latin typeface="Tahoma"/>
                <a:cs typeface="Tahoma"/>
              </a:rPr>
              <a:t>u</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55" dirty="0">
                <a:solidFill>
                  <a:srgbClr val="335062"/>
                </a:solidFill>
                <a:latin typeface="Tahoma"/>
                <a:cs typeface="Tahoma"/>
              </a:rPr>
              <a:t>e</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10" dirty="0">
                <a:solidFill>
                  <a:srgbClr val="335062"/>
                </a:solidFill>
                <a:latin typeface="Tahoma"/>
                <a:cs typeface="Tahoma"/>
              </a:rPr>
              <a:t>o</a:t>
            </a:r>
            <a:r>
              <a:rPr sz="3400" b="1" spc="-125" dirty="0">
                <a:solidFill>
                  <a:srgbClr val="335062"/>
                </a:solidFill>
                <a:latin typeface="Tahoma"/>
                <a:cs typeface="Tahoma"/>
              </a:rPr>
              <a:t>nn</a:t>
            </a:r>
            <a:r>
              <a:rPr sz="3400" b="1" spc="150" dirty="0">
                <a:solidFill>
                  <a:srgbClr val="335062"/>
                </a:solidFill>
                <a:latin typeface="Tahoma"/>
                <a:cs typeface="Tahoma"/>
              </a:rPr>
              <a:t>ée</a:t>
            </a:r>
            <a:r>
              <a:rPr sz="3400" b="1" spc="204" dirty="0">
                <a:solidFill>
                  <a:srgbClr val="335062"/>
                </a:solidFill>
                <a:latin typeface="Tahoma"/>
                <a:cs typeface="Tahoma"/>
              </a:rPr>
              <a:t>s</a:t>
            </a:r>
            <a:r>
              <a:rPr sz="3400" b="1" dirty="0">
                <a:solidFill>
                  <a:srgbClr val="335062"/>
                </a:solidFill>
                <a:latin typeface="Tahoma"/>
                <a:cs typeface="Tahoma"/>
              </a:rPr>
              <a:t>	</a:t>
            </a:r>
            <a:r>
              <a:rPr sz="3400" b="1" spc="-420" dirty="0">
                <a:solidFill>
                  <a:srgbClr val="335062"/>
                </a:solidFill>
                <a:latin typeface="Tahoma"/>
                <a:cs typeface="Tahoma"/>
              </a:rPr>
              <a:t>:</a:t>
            </a:r>
            <a:endParaRPr sz="3400" dirty="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8" y="0"/>
              <a:ext cx="6080760" cy="981075"/>
            </a:xfrm>
            <a:custGeom>
              <a:avLst/>
              <a:gdLst/>
              <a:ahLst/>
              <a:cxnLst/>
              <a:rect l="l" t="t" r="r" b="b"/>
              <a:pathLst>
                <a:path w="6080759" h="981075">
                  <a:moveTo>
                    <a:pt x="6080620" y="981074"/>
                  </a:moveTo>
                  <a:lnTo>
                    <a:pt x="910852" y="981074"/>
                  </a:lnTo>
                  <a:lnTo>
                    <a:pt x="0" y="0"/>
                  </a:lnTo>
                  <a:lnTo>
                    <a:pt x="6080620" y="0"/>
                  </a:lnTo>
                  <a:lnTo>
                    <a:pt x="6080620" y="981074"/>
                  </a:lnTo>
                  <a:close/>
                </a:path>
              </a:pathLst>
            </a:custGeom>
            <a:solidFill>
              <a:srgbClr val="335062"/>
            </a:solidFill>
          </p:spPr>
          <p:txBody>
            <a:bodyPr wrap="square" lIns="0" tIns="0" rIns="0" bIns="0" rtlCol="0"/>
            <a:lstStyle/>
            <a:p>
              <a:endParaRPr/>
            </a:p>
          </p:txBody>
        </p:sp>
        <p:sp>
          <p:nvSpPr>
            <p:cNvPr id="9" name="object 9"/>
            <p:cNvSpPr/>
            <p:nvPr/>
          </p:nvSpPr>
          <p:spPr>
            <a:xfrm>
              <a:off x="0" y="942974"/>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pic>
        <p:nvPicPr>
          <p:cNvPr id="13" name="object 13"/>
          <p:cNvPicPr/>
          <p:nvPr/>
        </p:nvPicPr>
        <p:blipFill>
          <a:blip r:embed="rId5" cstate="print"/>
          <a:stretch>
            <a:fillRect/>
          </a:stretch>
        </p:blipFill>
        <p:spPr>
          <a:xfrm>
            <a:off x="1181894" y="4245179"/>
            <a:ext cx="7276306" cy="4936920"/>
          </a:xfrm>
          <a:prstGeom prst="rect">
            <a:avLst/>
          </a:prstGeom>
          <a:ln w="38100">
            <a:solidFill>
              <a:schemeClr val="accent1">
                <a:lumMod val="50000"/>
              </a:schemeClr>
            </a:solidFill>
          </a:ln>
        </p:spPr>
      </p:pic>
      <p:pic>
        <p:nvPicPr>
          <p:cNvPr id="14" name="object 14"/>
          <p:cNvPicPr/>
          <p:nvPr/>
        </p:nvPicPr>
        <p:blipFill>
          <a:blip r:embed="rId6" cstate="print"/>
          <a:stretch>
            <a:fillRect/>
          </a:stretch>
        </p:blipFill>
        <p:spPr>
          <a:xfrm>
            <a:off x="8610600" y="4245180"/>
            <a:ext cx="8486960" cy="4936920"/>
          </a:xfrm>
          <a:prstGeom prst="rect">
            <a:avLst/>
          </a:prstGeom>
          <a:ln w="38100">
            <a:solidFill>
              <a:schemeClr val="accent1">
                <a:lumMod val="50000"/>
              </a:schemeClr>
            </a:solidFill>
          </a:ln>
        </p:spPr>
      </p:pic>
      <p:sp>
        <p:nvSpPr>
          <p:cNvPr id="15" name="object 15"/>
          <p:cNvSpPr txBox="1"/>
          <p:nvPr/>
        </p:nvSpPr>
        <p:spPr>
          <a:xfrm>
            <a:off x="4549" y="1684185"/>
            <a:ext cx="11597206" cy="846129"/>
          </a:xfrm>
          <a:prstGeom prst="rect">
            <a:avLst/>
          </a:prstGeom>
        </p:spPr>
        <p:txBody>
          <a:bodyPr vert="horz" wrap="square" lIns="0" tIns="12700" rIns="0" bIns="0" rtlCol="0">
            <a:spAutoFit/>
          </a:bodyPr>
          <a:lstStyle/>
          <a:p>
            <a:pPr marL="3209925" marR="5080" indent="-3197860">
              <a:lnSpc>
                <a:spcPct val="114100"/>
              </a:lnSpc>
              <a:spcBef>
                <a:spcPts val="100"/>
              </a:spcBef>
            </a:pPr>
            <a:r>
              <a:rPr sz="4750" b="1" spc="37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TRANSFORMATION </a:t>
            </a:r>
            <a:r>
              <a:rPr sz="4750" b="1" spc="-1245" dirty="0">
                <a:solidFill>
                  <a:srgbClr val="FFFFFF"/>
                </a:solidFill>
                <a:latin typeface="Microsoft Sans Serif"/>
                <a:cs typeface="Microsoft Sans Serif"/>
              </a:rPr>
              <a:t> </a:t>
            </a:r>
            <a:r>
              <a:rPr sz="4750" b="1" spc="405" dirty="0">
                <a:solidFill>
                  <a:srgbClr val="FFFFFF"/>
                </a:solidFill>
                <a:latin typeface="Microsoft Sans Serif"/>
                <a:cs typeface="Microsoft Sans Serif"/>
              </a:rPr>
              <a:t>DU</a:t>
            </a:r>
            <a:r>
              <a:rPr sz="4750" b="1" spc="38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DATASET</a:t>
            </a:r>
            <a:endParaRPr sz="4750" b="1" dirty="0">
              <a:latin typeface="Microsoft Sans Serif"/>
              <a:cs typeface="Microsoft Sans Serif"/>
            </a:endParaRPr>
          </a:p>
        </p:txBody>
      </p:sp>
      <p:pic>
        <p:nvPicPr>
          <p:cNvPr id="16" name="object 16"/>
          <p:cNvPicPr/>
          <p:nvPr/>
        </p:nvPicPr>
        <p:blipFill>
          <a:blip r:embed="rId7" cstate="print"/>
          <a:stretch>
            <a:fillRect/>
          </a:stretch>
        </p:blipFill>
        <p:spPr>
          <a:xfrm>
            <a:off x="380999" y="3731213"/>
            <a:ext cx="142875" cy="142874"/>
          </a:xfrm>
          <a:prstGeom prst="rect">
            <a:avLst/>
          </a:prstGeom>
        </p:spPr>
      </p:pic>
      <p:sp>
        <p:nvSpPr>
          <p:cNvPr id="17" name="object 17"/>
          <p:cNvSpPr txBox="1"/>
          <p:nvPr/>
        </p:nvSpPr>
        <p:spPr>
          <a:xfrm>
            <a:off x="721320" y="3505820"/>
            <a:ext cx="6148070" cy="543560"/>
          </a:xfrm>
          <a:prstGeom prst="rect">
            <a:avLst/>
          </a:prstGeom>
        </p:spPr>
        <p:txBody>
          <a:bodyPr vert="horz" wrap="square" lIns="0" tIns="12700" rIns="0" bIns="0" rtlCol="0">
            <a:spAutoFit/>
          </a:bodyPr>
          <a:lstStyle/>
          <a:p>
            <a:pPr marL="12700">
              <a:lnSpc>
                <a:spcPct val="100000"/>
              </a:lnSpc>
              <a:spcBef>
                <a:spcPts val="100"/>
              </a:spcBef>
            </a:pPr>
            <a:r>
              <a:rPr sz="3400" b="1" spc="-45" dirty="0">
                <a:solidFill>
                  <a:srgbClr val="335062"/>
                </a:solidFill>
                <a:latin typeface="Tahoma"/>
                <a:cs typeface="Tahoma"/>
              </a:rPr>
              <a:t>Normalisation</a:t>
            </a:r>
            <a:r>
              <a:rPr sz="3400" b="1" spc="-100" dirty="0">
                <a:solidFill>
                  <a:srgbClr val="335062"/>
                </a:solidFill>
                <a:latin typeface="Tahoma"/>
                <a:cs typeface="Tahoma"/>
              </a:rPr>
              <a:t> </a:t>
            </a:r>
            <a:r>
              <a:rPr sz="3400" b="1" spc="130" dirty="0">
                <a:solidFill>
                  <a:srgbClr val="335062"/>
                </a:solidFill>
                <a:latin typeface="Tahoma"/>
                <a:cs typeface="Tahoma"/>
              </a:rPr>
              <a:t>des</a:t>
            </a:r>
            <a:r>
              <a:rPr sz="3400" b="1" spc="-95" dirty="0">
                <a:solidFill>
                  <a:srgbClr val="335062"/>
                </a:solidFill>
                <a:latin typeface="Tahoma"/>
                <a:cs typeface="Tahoma"/>
              </a:rPr>
              <a:t> </a:t>
            </a:r>
            <a:r>
              <a:rPr sz="3400" b="1" spc="55" dirty="0">
                <a:solidFill>
                  <a:srgbClr val="335062"/>
                </a:solidFill>
                <a:latin typeface="Tahoma"/>
                <a:cs typeface="Tahoma"/>
              </a:rPr>
              <a:t>données</a:t>
            </a:r>
            <a:r>
              <a:rPr sz="3400" b="1" spc="-95" dirty="0">
                <a:solidFill>
                  <a:srgbClr val="335062"/>
                </a:solidFill>
                <a:latin typeface="Tahoma"/>
                <a:cs typeface="Tahoma"/>
              </a:rPr>
              <a:t> </a:t>
            </a:r>
            <a:r>
              <a:rPr sz="3400" b="1" spc="-420" dirty="0">
                <a:solidFill>
                  <a:srgbClr val="335062"/>
                </a:solidFill>
                <a:latin typeface="Tahoma"/>
                <a:cs typeface="Tahoma"/>
              </a:rPr>
              <a:t>:</a:t>
            </a:r>
            <a:endParaRPr sz="3400" dirty="0">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396"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pic>
        <p:nvPicPr>
          <p:cNvPr id="13" name="object 13"/>
          <p:cNvPicPr/>
          <p:nvPr/>
        </p:nvPicPr>
        <p:blipFill>
          <a:blip r:embed="rId5" cstate="print"/>
          <a:stretch>
            <a:fillRect/>
          </a:stretch>
        </p:blipFill>
        <p:spPr>
          <a:xfrm>
            <a:off x="2209800" y="4261925"/>
            <a:ext cx="13411200" cy="5259410"/>
          </a:xfrm>
          <a:prstGeom prst="rect">
            <a:avLst/>
          </a:prstGeom>
          <a:ln w="38100">
            <a:solidFill>
              <a:schemeClr val="accent1">
                <a:lumMod val="50000"/>
              </a:schemeClr>
            </a:solidFill>
          </a:ln>
        </p:spPr>
      </p:pic>
      <p:sp>
        <p:nvSpPr>
          <p:cNvPr id="14" name="object 14"/>
          <p:cNvSpPr txBox="1"/>
          <p:nvPr/>
        </p:nvSpPr>
        <p:spPr>
          <a:xfrm>
            <a:off x="228600" y="1667724"/>
            <a:ext cx="11444806" cy="846129"/>
          </a:xfrm>
          <a:prstGeom prst="rect">
            <a:avLst/>
          </a:prstGeom>
        </p:spPr>
        <p:txBody>
          <a:bodyPr vert="horz" wrap="square" lIns="0" tIns="12700" rIns="0" bIns="0" rtlCol="0">
            <a:spAutoFit/>
          </a:bodyPr>
          <a:lstStyle/>
          <a:p>
            <a:pPr marL="3209925" marR="5080" indent="-3197860">
              <a:lnSpc>
                <a:spcPct val="114100"/>
              </a:lnSpc>
              <a:spcBef>
                <a:spcPts val="100"/>
              </a:spcBef>
            </a:pPr>
            <a:r>
              <a:rPr sz="4750" b="1" spc="440" dirty="0">
                <a:solidFill>
                  <a:srgbClr val="FFFFFF"/>
                </a:solidFill>
                <a:latin typeface="Microsoft Sans Serif"/>
                <a:cs typeface="Microsoft Sans Serif"/>
              </a:rPr>
              <a:t>TRANSFORMATION </a:t>
            </a:r>
            <a:r>
              <a:rPr sz="4750" b="1" spc="-1245" dirty="0">
                <a:solidFill>
                  <a:srgbClr val="FFFFFF"/>
                </a:solidFill>
                <a:latin typeface="Microsoft Sans Serif"/>
                <a:cs typeface="Microsoft Sans Serif"/>
              </a:rPr>
              <a:t> </a:t>
            </a:r>
            <a:r>
              <a:rPr sz="4750" b="1" spc="405" dirty="0">
                <a:solidFill>
                  <a:srgbClr val="FFFFFF"/>
                </a:solidFill>
                <a:latin typeface="Microsoft Sans Serif"/>
                <a:cs typeface="Microsoft Sans Serif"/>
              </a:rPr>
              <a:t>DU</a:t>
            </a:r>
            <a:r>
              <a:rPr sz="4750" b="1" spc="385" dirty="0">
                <a:solidFill>
                  <a:srgbClr val="FFFFFF"/>
                </a:solidFill>
                <a:latin typeface="Microsoft Sans Serif"/>
                <a:cs typeface="Microsoft Sans Serif"/>
              </a:rPr>
              <a:t> </a:t>
            </a:r>
            <a:r>
              <a:rPr sz="4750" b="1" spc="440" dirty="0">
                <a:solidFill>
                  <a:srgbClr val="FFFFFF"/>
                </a:solidFill>
                <a:latin typeface="Microsoft Sans Serif"/>
                <a:cs typeface="Microsoft Sans Serif"/>
              </a:rPr>
              <a:t>DATASET</a:t>
            </a:r>
            <a:endParaRPr sz="4750" b="1" dirty="0">
              <a:latin typeface="Microsoft Sans Serif"/>
              <a:cs typeface="Microsoft Sans Serif"/>
            </a:endParaRPr>
          </a:p>
        </p:txBody>
      </p:sp>
      <p:pic>
        <p:nvPicPr>
          <p:cNvPr id="15" name="object 15"/>
          <p:cNvPicPr/>
          <p:nvPr/>
        </p:nvPicPr>
        <p:blipFill>
          <a:blip r:embed="rId6" cstate="print"/>
          <a:stretch>
            <a:fillRect/>
          </a:stretch>
        </p:blipFill>
        <p:spPr>
          <a:xfrm>
            <a:off x="380999" y="3731213"/>
            <a:ext cx="142875" cy="142874"/>
          </a:xfrm>
          <a:prstGeom prst="rect">
            <a:avLst/>
          </a:prstGeom>
        </p:spPr>
      </p:pic>
      <p:sp>
        <p:nvSpPr>
          <p:cNvPr id="16" name="object 16"/>
          <p:cNvSpPr txBox="1"/>
          <p:nvPr/>
        </p:nvSpPr>
        <p:spPr>
          <a:xfrm>
            <a:off x="721320" y="3505820"/>
            <a:ext cx="6825615" cy="543560"/>
          </a:xfrm>
          <a:prstGeom prst="rect">
            <a:avLst/>
          </a:prstGeom>
        </p:spPr>
        <p:txBody>
          <a:bodyPr vert="horz" wrap="square" lIns="0" tIns="12700" rIns="0" bIns="0" rtlCol="0">
            <a:spAutoFit/>
          </a:bodyPr>
          <a:lstStyle/>
          <a:p>
            <a:pPr marL="12700">
              <a:lnSpc>
                <a:spcPct val="100000"/>
              </a:lnSpc>
              <a:spcBef>
                <a:spcPts val="100"/>
              </a:spcBef>
              <a:tabLst>
                <a:tab pos="6708775" algn="l"/>
              </a:tabLst>
            </a:pPr>
            <a:r>
              <a:rPr sz="3400" b="1" spc="330" dirty="0">
                <a:solidFill>
                  <a:srgbClr val="335062"/>
                </a:solidFill>
                <a:latin typeface="Tahoma"/>
                <a:cs typeface="Tahoma"/>
              </a:rPr>
              <a:t>C</a:t>
            </a:r>
            <a:r>
              <a:rPr sz="3400" b="1" spc="110" dirty="0">
                <a:solidFill>
                  <a:srgbClr val="335062"/>
                </a:solidFill>
                <a:latin typeface="Tahoma"/>
                <a:cs typeface="Tahoma"/>
              </a:rPr>
              <a:t>o</a:t>
            </a:r>
            <a:r>
              <a:rPr sz="3400" b="1" spc="-150" dirty="0">
                <a:solidFill>
                  <a:srgbClr val="335062"/>
                </a:solidFill>
                <a:latin typeface="Tahoma"/>
                <a:cs typeface="Tahoma"/>
              </a:rPr>
              <a:t>rr</a:t>
            </a:r>
            <a:r>
              <a:rPr sz="3400" b="1" spc="150" dirty="0">
                <a:solidFill>
                  <a:srgbClr val="335062"/>
                </a:solidFill>
                <a:latin typeface="Tahoma"/>
                <a:cs typeface="Tahoma"/>
              </a:rPr>
              <a:t>é</a:t>
            </a:r>
            <a:r>
              <a:rPr sz="3400" b="1" dirty="0">
                <a:solidFill>
                  <a:srgbClr val="335062"/>
                </a:solidFill>
                <a:latin typeface="Tahoma"/>
                <a:cs typeface="Tahoma"/>
              </a:rPr>
              <a:t>l</a:t>
            </a:r>
            <a:r>
              <a:rPr sz="3400" b="1" spc="-35" dirty="0">
                <a:solidFill>
                  <a:srgbClr val="335062"/>
                </a:solidFill>
                <a:latin typeface="Tahoma"/>
                <a:cs typeface="Tahoma"/>
              </a:rPr>
              <a:t>a</a:t>
            </a:r>
            <a:r>
              <a:rPr sz="3400" b="1" spc="-120" dirty="0">
                <a:solidFill>
                  <a:srgbClr val="335062"/>
                </a:solidFill>
                <a:latin typeface="Tahoma"/>
                <a:cs typeface="Tahoma"/>
              </a:rPr>
              <a:t>t</a:t>
            </a:r>
            <a:r>
              <a:rPr sz="3400" b="1" spc="-150" dirty="0">
                <a:solidFill>
                  <a:srgbClr val="335062"/>
                </a:solidFill>
                <a:latin typeface="Tahoma"/>
                <a:cs typeface="Tahoma"/>
              </a:rPr>
              <a:t>i</a:t>
            </a:r>
            <a:r>
              <a:rPr sz="3400" b="1" spc="110" dirty="0">
                <a:solidFill>
                  <a:srgbClr val="335062"/>
                </a:solidFill>
                <a:latin typeface="Tahoma"/>
                <a:cs typeface="Tahoma"/>
              </a:rPr>
              <a:t>o</a:t>
            </a:r>
            <a:r>
              <a:rPr sz="3400" b="1" spc="-120" dirty="0">
                <a:solidFill>
                  <a:srgbClr val="335062"/>
                </a:solidFill>
                <a:latin typeface="Tahoma"/>
                <a:cs typeface="Tahoma"/>
              </a:rPr>
              <a:t>n</a:t>
            </a:r>
            <a:r>
              <a:rPr sz="3400" b="1" spc="-90" dirty="0">
                <a:solidFill>
                  <a:srgbClr val="335062"/>
                </a:solidFill>
                <a:latin typeface="Tahoma"/>
                <a:cs typeface="Tahoma"/>
              </a:rPr>
              <a:t> </a:t>
            </a:r>
            <a:r>
              <a:rPr sz="3400" b="1" spc="150" dirty="0">
                <a:solidFill>
                  <a:srgbClr val="335062"/>
                </a:solidFill>
                <a:latin typeface="Tahoma"/>
                <a:cs typeface="Tahoma"/>
              </a:rPr>
              <a:t>e</a:t>
            </a:r>
            <a:r>
              <a:rPr sz="3400" b="1" spc="-125" dirty="0">
                <a:solidFill>
                  <a:srgbClr val="335062"/>
                </a:solidFill>
                <a:latin typeface="Tahoma"/>
                <a:cs typeface="Tahoma"/>
              </a:rPr>
              <a:t>n</a:t>
            </a:r>
            <a:r>
              <a:rPr sz="3400" b="1" spc="-120" dirty="0">
                <a:solidFill>
                  <a:srgbClr val="335062"/>
                </a:solidFill>
                <a:latin typeface="Tahoma"/>
                <a:cs typeface="Tahoma"/>
              </a:rPr>
              <a:t>t</a:t>
            </a:r>
            <a:r>
              <a:rPr sz="3400" b="1" spc="-150" dirty="0">
                <a:solidFill>
                  <a:srgbClr val="335062"/>
                </a:solidFill>
                <a:latin typeface="Tahoma"/>
                <a:cs typeface="Tahoma"/>
              </a:rPr>
              <a:t>r</a:t>
            </a:r>
            <a:r>
              <a:rPr sz="3400" b="1" spc="155" dirty="0">
                <a:solidFill>
                  <a:srgbClr val="335062"/>
                </a:solidFill>
                <a:latin typeface="Tahoma"/>
                <a:cs typeface="Tahoma"/>
              </a:rPr>
              <a:t>e</a:t>
            </a:r>
            <a:r>
              <a:rPr sz="3400" b="1" spc="-90" dirty="0">
                <a:solidFill>
                  <a:srgbClr val="335062"/>
                </a:solidFill>
                <a:latin typeface="Tahoma"/>
                <a:cs typeface="Tahoma"/>
              </a:rPr>
              <a:t> </a:t>
            </a:r>
            <a:r>
              <a:rPr sz="3400" b="1" dirty="0">
                <a:solidFill>
                  <a:srgbClr val="335062"/>
                </a:solidFill>
                <a:latin typeface="Tahoma"/>
                <a:cs typeface="Tahoma"/>
              </a:rPr>
              <a:t>l</a:t>
            </a:r>
            <a:r>
              <a:rPr sz="3400" b="1" spc="150" dirty="0">
                <a:solidFill>
                  <a:srgbClr val="335062"/>
                </a:solidFill>
                <a:latin typeface="Tahoma"/>
                <a:cs typeface="Tahoma"/>
              </a:rPr>
              <a:t>e</a:t>
            </a:r>
            <a:r>
              <a:rPr sz="3400" b="1" spc="204" dirty="0">
                <a:solidFill>
                  <a:srgbClr val="335062"/>
                </a:solidFill>
                <a:latin typeface="Tahoma"/>
                <a:cs typeface="Tahoma"/>
              </a:rPr>
              <a:t>s</a:t>
            </a:r>
            <a:r>
              <a:rPr sz="3400" b="1" spc="-90" dirty="0">
                <a:solidFill>
                  <a:srgbClr val="335062"/>
                </a:solidFill>
                <a:latin typeface="Tahoma"/>
                <a:cs typeface="Tahoma"/>
              </a:rPr>
              <a:t> </a:t>
            </a:r>
            <a:r>
              <a:rPr sz="3400" b="1" spc="40" dirty="0">
                <a:solidFill>
                  <a:srgbClr val="335062"/>
                </a:solidFill>
                <a:latin typeface="Tahoma"/>
                <a:cs typeface="Tahoma"/>
              </a:rPr>
              <a:t>d</a:t>
            </a:r>
            <a:r>
              <a:rPr sz="3400" b="1" spc="110" dirty="0">
                <a:solidFill>
                  <a:srgbClr val="335062"/>
                </a:solidFill>
                <a:latin typeface="Tahoma"/>
                <a:cs typeface="Tahoma"/>
              </a:rPr>
              <a:t>o</a:t>
            </a:r>
            <a:r>
              <a:rPr sz="3400" b="1" spc="-125" dirty="0">
                <a:solidFill>
                  <a:srgbClr val="335062"/>
                </a:solidFill>
                <a:latin typeface="Tahoma"/>
                <a:cs typeface="Tahoma"/>
              </a:rPr>
              <a:t>nn</a:t>
            </a:r>
            <a:r>
              <a:rPr sz="3400" b="1" spc="150" dirty="0">
                <a:solidFill>
                  <a:srgbClr val="335062"/>
                </a:solidFill>
                <a:latin typeface="Tahoma"/>
                <a:cs typeface="Tahoma"/>
              </a:rPr>
              <a:t>ée</a:t>
            </a:r>
            <a:r>
              <a:rPr sz="3400" b="1" spc="204" dirty="0">
                <a:solidFill>
                  <a:srgbClr val="335062"/>
                </a:solidFill>
                <a:latin typeface="Tahoma"/>
                <a:cs typeface="Tahoma"/>
              </a:rPr>
              <a:t>s</a:t>
            </a:r>
            <a:r>
              <a:rPr sz="3400" b="1" dirty="0">
                <a:solidFill>
                  <a:srgbClr val="335062"/>
                </a:solidFill>
                <a:latin typeface="Tahoma"/>
                <a:cs typeface="Tahoma"/>
              </a:rPr>
              <a:t>	</a:t>
            </a:r>
            <a:r>
              <a:rPr sz="3400" b="1" spc="-420" dirty="0">
                <a:solidFill>
                  <a:srgbClr val="335062"/>
                </a:solidFill>
                <a:latin typeface="Tahoma"/>
                <a:cs typeface="Tahoma"/>
              </a:rPr>
              <a:t>:</a:t>
            </a:r>
            <a:endParaRPr sz="3400" dirty="0">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41326" y="0"/>
            <a:ext cx="10346673" cy="10286999"/>
          </a:xfrm>
          <a:prstGeom prst="rect">
            <a:avLst/>
          </a:prstGeom>
        </p:spPr>
      </p:pic>
      <p:grpSp>
        <p:nvGrpSpPr>
          <p:cNvPr id="3" name="object 3"/>
          <p:cNvGrpSpPr/>
          <p:nvPr/>
        </p:nvGrpSpPr>
        <p:grpSpPr>
          <a:xfrm>
            <a:off x="0" y="231121"/>
            <a:ext cx="18287998" cy="10055878"/>
            <a:chOff x="0" y="231121"/>
            <a:chExt cx="18287998" cy="10055878"/>
          </a:xfrm>
        </p:grpSpPr>
        <p:pic>
          <p:nvPicPr>
            <p:cNvPr id="4" name="object 4"/>
            <p:cNvPicPr/>
            <p:nvPr/>
          </p:nvPicPr>
          <p:blipFill>
            <a:blip r:embed="rId3" cstate="print"/>
            <a:stretch>
              <a:fillRect/>
            </a:stretch>
          </p:blipFill>
          <p:spPr>
            <a:xfrm>
              <a:off x="9046978" y="231121"/>
              <a:ext cx="9241020" cy="10055878"/>
            </a:xfrm>
            <a:prstGeom prst="rect">
              <a:avLst/>
            </a:prstGeom>
          </p:spPr>
        </p:pic>
        <p:sp>
          <p:nvSpPr>
            <p:cNvPr id="5" name="object 5"/>
            <p:cNvSpPr/>
            <p:nvPr/>
          </p:nvSpPr>
          <p:spPr>
            <a:xfrm>
              <a:off x="0" y="2400300"/>
              <a:ext cx="12939611" cy="4214559"/>
            </a:xfrm>
            <a:custGeom>
              <a:avLst/>
              <a:gdLst/>
              <a:ahLst/>
              <a:cxnLst/>
              <a:rect l="l" t="t" r="r" b="b"/>
              <a:pathLst>
                <a:path w="11769090" h="2258060">
                  <a:moveTo>
                    <a:pt x="11768569" y="2258022"/>
                  </a:moveTo>
                  <a:lnTo>
                    <a:pt x="0" y="2258022"/>
                  </a:lnTo>
                  <a:lnTo>
                    <a:pt x="0" y="0"/>
                  </a:lnTo>
                  <a:lnTo>
                    <a:pt x="9672167" y="0"/>
                  </a:lnTo>
                  <a:lnTo>
                    <a:pt x="11768569" y="2258021"/>
                  </a:lnTo>
                  <a:close/>
                </a:path>
              </a:pathLst>
            </a:custGeom>
            <a:solidFill>
              <a:srgbClr val="204957"/>
            </a:solidFill>
          </p:spPr>
          <p:txBody>
            <a:bodyPr wrap="square" lIns="0" tIns="0" rIns="0" bIns="0" rtlCol="0"/>
            <a:lstStyle/>
            <a:p>
              <a:pPr marL="285750" indent="-285750">
                <a:buFont typeface="Wingdings" panose="05000000000000000000" pitchFamily="2" charset="2"/>
                <a:buChar char="q"/>
              </a:pPr>
              <a:endParaRPr dirty="0"/>
            </a:p>
          </p:txBody>
        </p:sp>
      </p:grpSp>
      <p:pic>
        <p:nvPicPr>
          <p:cNvPr id="8" name="object 8"/>
          <p:cNvPicPr/>
          <p:nvPr/>
        </p:nvPicPr>
        <p:blipFill>
          <a:blip r:embed="rId4" cstate="print"/>
          <a:stretch>
            <a:fillRect/>
          </a:stretch>
        </p:blipFill>
        <p:spPr>
          <a:xfrm>
            <a:off x="591" y="7837251"/>
            <a:ext cx="5253468" cy="2459744"/>
          </a:xfrm>
          <a:prstGeom prst="rect">
            <a:avLst/>
          </a:prstGeom>
        </p:spPr>
      </p:pic>
      <p:sp>
        <p:nvSpPr>
          <p:cNvPr id="10" name="Titre 9">
            <a:extLst>
              <a:ext uri="{FF2B5EF4-FFF2-40B4-BE49-F238E27FC236}">
                <a16:creationId xmlns:a16="http://schemas.microsoft.com/office/drawing/2014/main" id="{99A520CF-B1E8-96A1-621D-369152943282}"/>
              </a:ext>
            </a:extLst>
          </p:cNvPr>
          <p:cNvSpPr>
            <a:spLocks noGrp="1"/>
          </p:cNvSpPr>
          <p:nvPr>
            <p:ph type="title"/>
          </p:nvPr>
        </p:nvSpPr>
        <p:spPr>
          <a:xfrm>
            <a:off x="1461324" y="3086100"/>
            <a:ext cx="7299257" cy="3223959"/>
          </a:xfrm>
        </p:spPr>
        <p:txBody>
          <a:bodyPr/>
          <a:lstStyle/>
          <a:p>
            <a:r>
              <a:rPr lang="fr-FR" sz="5400" b="1"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br>
              <a:rPr lang="fr-FR" sz="4400" b="1"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br>
            <a:endParaRPr lang="fr-FR" dirty="0"/>
          </a:p>
        </p:txBody>
      </p:sp>
    </p:spTree>
    <p:extLst>
      <p:ext uri="{BB962C8B-B14F-4D97-AF65-F5344CB8AC3E}">
        <p14:creationId xmlns:p14="http://schemas.microsoft.com/office/powerpoint/2010/main" val="1383325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 y="0"/>
            <a:ext cx="18288635" cy="10287000"/>
            <a:chOff x="-65" y="0"/>
            <a:chExt cx="18288635"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65" y="3882476"/>
              <a:ext cx="18288000" cy="1089025"/>
            </a:xfrm>
            <a:custGeom>
              <a:avLst/>
              <a:gdLst/>
              <a:ahLst/>
              <a:cxnLst/>
              <a:rect l="l" t="t" r="r" b="b"/>
              <a:pathLst>
                <a:path w="18288000" h="1089025">
                  <a:moveTo>
                    <a:pt x="0" y="1088512"/>
                  </a:moveTo>
                  <a:lnTo>
                    <a:pt x="0" y="0"/>
                  </a:lnTo>
                  <a:lnTo>
                    <a:pt x="18287998" y="0"/>
                  </a:lnTo>
                  <a:lnTo>
                    <a:pt x="18287998" y="1088512"/>
                  </a:lnTo>
                  <a:lnTo>
                    <a:pt x="0" y="1088512"/>
                  </a:lnTo>
                  <a:close/>
                </a:path>
              </a:pathLst>
            </a:custGeom>
            <a:solidFill>
              <a:srgbClr val="E3F1F1"/>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16" y="7680006"/>
            <a:ext cx="3832937" cy="2616832"/>
          </a:xfrm>
          <a:prstGeom prst="rect">
            <a:avLst/>
          </a:prstGeom>
        </p:spPr>
      </p:pic>
      <p:grpSp>
        <p:nvGrpSpPr>
          <p:cNvPr id="6" name="object 6"/>
          <p:cNvGrpSpPr/>
          <p:nvPr/>
        </p:nvGrpSpPr>
        <p:grpSpPr>
          <a:xfrm>
            <a:off x="0" y="0"/>
            <a:ext cx="18288000" cy="3886200"/>
            <a:chOff x="0" y="0"/>
            <a:chExt cx="18288000" cy="3886200"/>
          </a:xfrm>
        </p:grpSpPr>
        <p:pic>
          <p:nvPicPr>
            <p:cNvPr id="7" name="object 7"/>
            <p:cNvPicPr/>
            <p:nvPr/>
          </p:nvPicPr>
          <p:blipFill>
            <a:blip r:embed="rId4" cstate="print"/>
            <a:stretch>
              <a:fillRect/>
            </a:stretch>
          </p:blipFill>
          <p:spPr>
            <a:xfrm>
              <a:off x="0" y="0"/>
              <a:ext cx="18287999" cy="3885824"/>
            </a:xfrm>
            <a:prstGeom prst="rect">
              <a:avLst/>
            </a:prstGeom>
          </p:spPr>
        </p:pic>
        <p:pic>
          <p:nvPicPr>
            <p:cNvPr id="8" name="object 8"/>
            <p:cNvPicPr/>
            <p:nvPr/>
          </p:nvPicPr>
          <p:blipFill>
            <a:blip r:embed="rId5" cstate="print"/>
            <a:stretch>
              <a:fillRect/>
            </a:stretch>
          </p:blipFill>
          <p:spPr>
            <a:xfrm>
              <a:off x="6763511" y="1338071"/>
              <a:ext cx="4754879" cy="1975103"/>
            </a:xfrm>
            <a:prstGeom prst="rect">
              <a:avLst/>
            </a:prstGeom>
          </p:spPr>
        </p:pic>
      </p:grpSp>
      <p:sp>
        <p:nvSpPr>
          <p:cNvPr id="9" name="object 9"/>
          <p:cNvSpPr txBox="1"/>
          <p:nvPr/>
        </p:nvSpPr>
        <p:spPr>
          <a:xfrm>
            <a:off x="3017847" y="4768168"/>
            <a:ext cx="2340610" cy="1657350"/>
          </a:xfrm>
          <a:prstGeom prst="rect">
            <a:avLst/>
          </a:prstGeom>
        </p:spPr>
        <p:txBody>
          <a:bodyPr vert="horz" wrap="square" lIns="0" tIns="222250" rIns="0" bIns="0" rtlCol="0">
            <a:spAutoFit/>
          </a:bodyPr>
          <a:lstStyle/>
          <a:p>
            <a:pPr algn="ctr">
              <a:lnSpc>
                <a:spcPct val="100000"/>
              </a:lnSpc>
              <a:spcBef>
                <a:spcPts val="1750"/>
              </a:spcBef>
            </a:pPr>
            <a:r>
              <a:rPr sz="6250" b="1" spc="-330" dirty="0">
                <a:solidFill>
                  <a:srgbClr val="52818F"/>
                </a:solidFill>
                <a:latin typeface="Tahoma"/>
                <a:cs typeface="Tahoma"/>
              </a:rPr>
              <a:t>01</a:t>
            </a:r>
            <a:endParaRPr sz="6250">
              <a:latin typeface="Tahoma"/>
              <a:cs typeface="Tahoma"/>
            </a:endParaRPr>
          </a:p>
          <a:p>
            <a:pPr algn="ctr">
              <a:lnSpc>
                <a:spcPct val="100000"/>
              </a:lnSpc>
              <a:spcBef>
                <a:spcPts val="690"/>
              </a:spcBef>
            </a:pPr>
            <a:r>
              <a:rPr sz="2500" spc="390" dirty="0">
                <a:solidFill>
                  <a:srgbClr val="52818F"/>
                </a:solidFill>
                <a:latin typeface="Tahoma"/>
                <a:cs typeface="Tahoma"/>
              </a:rPr>
              <a:t>Introduction</a:t>
            </a:r>
            <a:endParaRPr sz="2500">
              <a:latin typeface="Tahoma"/>
              <a:cs typeface="Tahoma"/>
            </a:endParaRPr>
          </a:p>
        </p:txBody>
      </p:sp>
      <p:sp>
        <p:nvSpPr>
          <p:cNvPr id="10" name="object 10"/>
          <p:cNvSpPr txBox="1"/>
          <p:nvPr/>
        </p:nvSpPr>
        <p:spPr>
          <a:xfrm>
            <a:off x="10206262" y="4768168"/>
            <a:ext cx="1068705" cy="1657350"/>
          </a:xfrm>
          <a:prstGeom prst="rect">
            <a:avLst/>
          </a:prstGeom>
        </p:spPr>
        <p:txBody>
          <a:bodyPr vert="horz" wrap="square" lIns="0" tIns="222250" rIns="0" bIns="0" rtlCol="0">
            <a:spAutoFit/>
          </a:bodyPr>
          <a:lstStyle/>
          <a:p>
            <a:pPr marL="12700">
              <a:lnSpc>
                <a:spcPct val="100000"/>
              </a:lnSpc>
              <a:spcBef>
                <a:spcPts val="1750"/>
              </a:spcBef>
            </a:pPr>
            <a:r>
              <a:rPr sz="6250" b="1" spc="745" dirty="0">
                <a:solidFill>
                  <a:srgbClr val="52818F"/>
                </a:solidFill>
                <a:latin typeface="Tahoma"/>
                <a:cs typeface="Tahoma"/>
              </a:rPr>
              <a:t>0</a:t>
            </a:r>
            <a:r>
              <a:rPr sz="6250" b="1" spc="-495" dirty="0">
                <a:solidFill>
                  <a:srgbClr val="52818F"/>
                </a:solidFill>
                <a:latin typeface="Tahoma"/>
                <a:cs typeface="Tahoma"/>
              </a:rPr>
              <a:t>3</a:t>
            </a:r>
            <a:endParaRPr sz="6250">
              <a:latin typeface="Tahoma"/>
              <a:cs typeface="Tahoma"/>
            </a:endParaRPr>
          </a:p>
          <a:p>
            <a:pPr marL="156845">
              <a:lnSpc>
                <a:spcPct val="100000"/>
              </a:lnSpc>
              <a:spcBef>
                <a:spcPts val="690"/>
              </a:spcBef>
            </a:pPr>
            <a:r>
              <a:rPr sz="2500" spc="445" dirty="0">
                <a:solidFill>
                  <a:srgbClr val="52818F"/>
                </a:solidFill>
                <a:latin typeface="Tahoma"/>
                <a:cs typeface="Tahoma"/>
              </a:rPr>
              <a:t>EDA</a:t>
            </a:r>
            <a:endParaRPr sz="2500">
              <a:latin typeface="Tahoma"/>
              <a:cs typeface="Tahoma"/>
            </a:endParaRPr>
          </a:p>
        </p:txBody>
      </p:sp>
      <p:sp>
        <p:nvSpPr>
          <p:cNvPr id="11" name="object 11"/>
          <p:cNvSpPr txBox="1"/>
          <p:nvPr/>
        </p:nvSpPr>
        <p:spPr>
          <a:xfrm>
            <a:off x="12559325" y="4920574"/>
            <a:ext cx="3867785" cy="1504950"/>
          </a:xfrm>
          <a:prstGeom prst="rect">
            <a:avLst/>
          </a:prstGeom>
        </p:spPr>
        <p:txBody>
          <a:bodyPr vert="horz" wrap="square" lIns="0" tIns="113664" rIns="0" bIns="0" rtlCol="0">
            <a:spAutoFit/>
          </a:bodyPr>
          <a:lstStyle/>
          <a:p>
            <a:pPr marL="903605">
              <a:lnSpc>
                <a:spcPct val="100000"/>
              </a:lnSpc>
              <a:spcBef>
                <a:spcPts val="894"/>
              </a:spcBef>
            </a:pPr>
            <a:r>
              <a:rPr sz="6250" b="1" spc="360" dirty="0">
                <a:solidFill>
                  <a:srgbClr val="52818F"/>
                </a:solidFill>
                <a:latin typeface="Tahoma"/>
                <a:cs typeface="Tahoma"/>
              </a:rPr>
              <a:t>04</a:t>
            </a:r>
            <a:endParaRPr sz="6250" dirty="0">
              <a:latin typeface="Tahoma"/>
              <a:cs typeface="Tahoma"/>
            </a:endParaRPr>
          </a:p>
          <a:p>
            <a:pPr marL="12700">
              <a:lnSpc>
                <a:spcPct val="100000"/>
              </a:lnSpc>
              <a:spcBef>
                <a:spcPts val="345"/>
              </a:spcBef>
              <a:tabLst>
                <a:tab pos="1874520" algn="l"/>
                <a:tab pos="2481580" algn="l"/>
              </a:tabLst>
            </a:pPr>
            <a:r>
              <a:rPr lang="fr-FR" sz="2500" spc="390" dirty="0">
                <a:solidFill>
                  <a:srgbClr val="52818F"/>
                </a:solidFill>
                <a:latin typeface="Tahoma"/>
                <a:cs typeface="Tahoma"/>
              </a:rPr>
              <a:t>Choix</a:t>
            </a:r>
            <a:r>
              <a:rPr lang="fr-FR" sz="2500" spc="260" dirty="0">
                <a:solidFill>
                  <a:srgbClr val="52818F"/>
                </a:solidFill>
                <a:latin typeface="Tahoma"/>
                <a:cs typeface="Tahoma"/>
              </a:rPr>
              <a:t> du modèle</a:t>
            </a:r>
            <a:endParaRPr sz="2500" dirty="0">
              <a:latin typeface="Tahoma"/>
              <a:cs typeface="Tahoma"/>
            </a:endParaRPr>
          </a:p>
        </p:txBody>
      </p:sp>
      <p:sp>
        <p:nvSpPr>
          <p:cNvPr id="12" name="object 12"/>
          <p:cNvSpPr txBox="1"/>
          <p:nvPr/>
        </p:nvSpPr>
        <p:spPr>
          <a:xfrm>
            <a:off x="3114348" y="7069168"/>
            <a:ext cx="2617967" cy="1756891"/>
          </a:xfrm>
          <a:prstGeom prst="rect">
            <a:avLst/>
          </a:prstGeom>
        </p:spPr>
        <p:txBody>
          <a:bodyPr vert="horz" wrap="square" lIns="0" tIns="12700" rIns="0" bIns="0" rtlCol="0">
            <a:spAutoFit/>
          </a:bodyPr>
          <a:lstStyle/>
          <a:p>
            <a:pPr algn="ctr">
              <a:lnSpc>
                <a:spcPct val="100000"/>
              </a:lnSpc>
              <a:spcBef>
                <a:spcPts val="100"/>
              </a:spcBef>
            </a:pPr>
            <a:r>
              <a:rPr sz="6250" b="1" spc="240" dirty="0">
                <a:solidFill>
                  <a:srgbClr val="52818F"/>
                </a:solidFill>
                <a:latin typeface="Tahoma"/>
                <a:cs typeface="Tahoma"/>
              </a:rPr>
              <a:t>05</a:t>
            </a:r>
          </a:p>
          <a:p>
            <a:pPr algn="ctr">
              <a:lnSpc>
                <a:spcPct val="100000"/>
              </a:lnSpc>
              <a:spcBef>
                <a:spcPts val="120"/>
              </a:spcBef>
            </a:pPr>
            <a:r>
              <a:rPr lang="fr-FR" sz="2500" spc="395" dirty="0">
                <a:solidFill>
                  <a:srgbClr val="52818F"/>
                </a:solidFill>
                <a:latin typeface="Tahoma"/>
                <a:cs typeface="Tahoma"/>
              </a:rPr>
              <a:t>Entrainement du modèle </a:t>
            </a:r>
            <a:endParaRPr sz="2500" dirty="0">
              <a:latin typeface="Tahoma"/>
              <a:cs typeface="Tahoma"/>
            </a:endParaRPr>
          </a:p>
        </p:txBody>
      </p:sp>
      <p:sp>
        <p:nvSpPr>
          <p:cNvPr id="13" name="object 13"/>
          <p:cNvSpPr txBox="1"/>
          <p:nvPr/>
        </p:nvSpPr>
        <p:spPr>
          <a:xfrm>
            <a:off x="6432970" y="5021774"/>
            <a:ext cx="2326005" cy="3479800"/>
          </a:xfrm>
          <a:prstGeom prst="rect">
            <a:avLst/>
          </a:prstGeom>
        </p:spPr>
        <p:txBody>
          <a:bodyPr vert="horz" wrap="square" lIns="0" tIns="12700" rIns="0" bIns="0" rtlCol="0">
            <a:spAutoFit/>
          </a:bodyPr>
          <a:lstStyle/>
          <a:p>
            <a:pPr marL="492759">
              <a:lnSpc>
                <a:spcPct val="100000"/>
              </a:lnSpc>
              <a:spcBef>
                <a:spcPts val="100"/>
              </a:spcBef>
            </a:pPr>
            <a:r>
              <a:rPr sz="6250" b="1" spc="254" dirty="0">
                <a:solidFill>
                  <a:srgbClr val="52818F"/>
                </a:solidFill>
                <a:latin typeface="Tahoma"/>
                <a:cs typeface="Tahoma"/>
              </a:rPr>
              <a:t>02</a:t>
            </a:r>
            <a:endParaRPr sz="6250" dirty="0">
              <a:latin typeface="Tahoma"/>
              <a:cs typeface="Tahoma"/>
            </a:endParaRPr>
          </a:p>
          <a:p>
            <a:pPr marL="44450" algn="ctr">
              <a:lnSpc>
                <a:spcPct val="100000"/>
              </a:lnSpc>
              <a:spcBef>
                <a:spcPts val="120"/>
              </a:spcBef>
              <a:tabLst>
                <a:tab pos="1843405" algn="l"/>
              </a:tabLst>
            </a:pPr>
            <a:r>
              <a:rPr sz="2500" spc="395" dirty="0">
                <a:solidFill>
                  <a:srgbClr val="52818F"/>
                </a:solidFill>
                <a:latin typeface="Tahoma"/>
                <a:cs typeface="Tahoma"/>
              </a:rPr>
              <a:t>Contexte	</a:t>
            </a:r>
            <a:r>
              <a:rPr sz="2500" spc="405" dirty="0">
                <a:solidFill>
                  <a:srgbClr val="52818F"/>
                </a:solidFill>
                <a:latin typeface="Tahoma"/>
                <a:cs typeface="Tahoma"/>
              </a:rPr>
              <a:t>du</a:t>
            </a:r>
            <a:endParaRPr sz="2500" dirty="0">
              <a:latin typeface="Tahoma"/>
              <a:cs typeface="Tahoma"/>
            </a:endParaRPr>
          </a:p>
          <a:p>
            <a:pPr marL="44450" algn="ctr">
              <a:lnSpc>
                <a:spcPct val="100000"/>
              </a:lnSpc>
              <a:spcBef>
                <a:spcPts val="450"/>
              </a:spcBef>
            </a:pPr>
            <a:r>
              <a:rPr sz="2500" spc="345" dirty="0">
                <a:solidFill>
                  <a:srgbClr val="52818F"/>
                </a:solidFill>
                <a:latin typeface="Tahoma"/>
                <a:cs typeface="Tahoma"/>
              </a:rPr>
              <a:t>projet</a:t>
            </a:r>
            <a:endParaRPr sz="2500" dirty="0">
              <a:latin typeface="Tahoma"/>
              <a:cs typeface="Tahoma"/>
            </a:endParaRPr>
          </a:p>
          <a:p>
            <a:pPr marL="488950">
              <a:lnSpc>
                <a:spcPct val="100000"/>
              </a:lnSpc>
              <a:spcBef>
                <a:spcPts val="2505"/>
              </a:spcBef>
            </a:pPr>
            <a:r>
              <a:rPr sz="6250" b="1" spc="355" dirty="0">
                <a:solidFill>
                  <a:srgbClr val="52818F"/>
                </a:solidFill>
                <a:latin typeface="Tahoma"/>
                <a:cs typeface="Tahoma"/>
              </a:rPr>
              <a:t>06</a:t>
            </a:r>
            <a:endParaRPr sz="6250" dirty="0">
              <a:latin typeface="Tahoma"/>
              <a:cs typeface="Tahoma"/>
            </a:endParaRPr>
          </a:p>
          <a:p>
            <a:pPr marL="12700">
              <a:lnSpc>
                <a:spcPct val="100000"/>
              </a:lnSpc>
              <a:spcBef>
                <a:spcPts val="120"/>
              </a:spcBef>
            </a:pPr>
            <a:r>
              <a:rPr sz="2500" spc="380" dirty="0">
                <a:solidFill>
                  <a:srgbClr val="52818F"/>
                </a:solidFill>
                <a:latin typeface="Tahoma"/>
                <a:cs typeface="Tahoma"/>
              </a:rPr>
              <a:t>Évaluation</a:t>
            </a:r>
            <a:endParaRPr sz="2500" dirty="0">
              <a:latin typeface="Tahoma"/>
              <a:cs typeface="Tahoma"/>
            </a:endParaRPr>
          </a:p>
        </p:txBody>
      </p:sp>
      <p:sp>
        <p:nvSpPr>
          <p:cNvPr id="14" name="object 14"/>
          <p:cNvSpPr txBox="1"/>
          <p:nvPr/>
        </p:nvSpPr>
        <p:spPr>
          <a:xfrm>
            <a:off x="9459630" y="7083002"/>
            <a:ext cx="2799715" cy="1374775"/>
          </a:xfrm>
          <a:prstGeom prst="rect">
            <a:avLst/>
          </a:prstGeom>
        </p:spPr>
        <p:txBody>
          <a:bodyPr vert="horz" wrap="square" lIns="0" tIns="12700" rIns="0" bIns="0" rtlCol="0">
            <a:spAutoFit/>
          </a:bodyPr>
          <a:lstStyle/>
          <a:p>
            <a:pPr marL="753745">
              <a:lnSpc>
                <a:spcPct val="100000"/>
              </a:lnSpc>
              <a:spcBef>
                <a:spcPts val="100"/>
              </a:spcBef>
            </a:pPr>
            <a:r>
              <a:rPr sz="6250" b="1" spc="235" dirty="0">
                <a:solidFill>
                  <a:srgbClr val="52818F"/>
                </a:solidFill>
                <a:latin typeface="Tahoma"/>
                <a:cs typeface="Tahoma"/>
              </a:rPr>
              <a:t>07</a:t>
            </a:r>
            <a:endParaRPr sz="6250">
              <a:latin typeface="Tahoma"/>
              <a:cs typeface="Tahoma"/>
            </a:endParaRPr>
          </a:p>
          <a:p>
            <a:pPr marL="12700">
              <a:lnSpc>
                <a:spcPct val="100000"/>
              </a:lnSpc>
              <a:spcBef>
                <a:spcPts val="120"/>
              </a:spcBef>
            </a:pPr>
            <a:r>
              <a:rPr sz="2500" spc="360" dirty="0">
                <a:solidFill>
                  <a:srgbClr val="52818F"/>
                </a:solidFill>
                <a:latin typeface="Tahoma"/>
                <a:cs typeface="Tahoma"/>
              </a:rPr>
              <a:t>Interprétations</a:t>
            </a:r>
            <a:endParaRPr sz="2500">
              <a:latin typeface="Tahoma"/>
              <a:cs typeface="Tahoma"/>
            </a:endParaRPr>
          </a:p>
        </p:txBody>
      </p:sp>
      <p:sp>
        <p:nvSpPr>
          <p:cNvPr id="15" name="object 15"/>
          <p:cNvSpPr txBox="1"/>
          <p:nvPr/>
        </p:nvSpPr>
        <p:spPr>
          <a:xfrm>
            <a:off x="13218038" y="7126834"/>
            <a:ext cx="2056130" cy="1346200"/>
          </a:xfrm>
          <a:prstGeom prst="rect">
            <a:avLst/>
          </a:prstGeom>
        </p:spPr>
        <p:txBody>
          <a:bodyPr vert="horz" wrap="square" lIns="0" tIns="12700" rIns="0" bIns="0" rtlCol="0">
            <a:spAutoFit/>
          </a:bodyPr>
          <a:lstStyle/>
          <a:p>
            <a:pPr marL="250190">
              <a:lnSpc>
                <a:spcPts val="7445"/>
              </a:lnSpc>
              <a:spcBef>
                <a:spcPts val="100"/>
              </a:spcBef>
            </a:pPr>
            <a:r>
              <a:rPr sz="6250" b="1" spc="385" dirty="0">
                <a:solidFill>
                  <a:srgbClr val="52818F"/>
                </a:solidFill>
                <a:latin typeface="Tahoma"/>
                <a:cs typeface="Tahoma"/>
              </a:rPr>
              <a:t>08</a:t>
            </a:r>
            <a:endParaRPr sz="6250">
              <a:latin typeface="Tahoma"/>
              <a:cs typeface="Tahoma"/>
            </a:endParaRPr>
          </a:p>
          <a:p>
            <a:pPr marL="12700">
              <a:lnSpc>
                <a:spcPts val="2945"/>
              </a:lnSpc>
            </a:pPr>
            <a:r>
              <a:rPr sz="2500" spc="509" dirty="0">
                <a:solidFill>
                  <a:srgbClr val="52818F"/>
                </a:solidFill>
                <a:latin typeface="Tahoma"/>
                <a:cs typeface="Tahoma"/>
              </a:rPr>
              <a:t>C</a:t>
            </a:r>
            <a:r>
              <a:rPr sz="2500" spc="445" dirty="0">
                <a:solidFill>
                  <a:srgbClr val="52818F"/>
                </a:solidFill>
                <a:latin typeface="Tahoma"/>
                <a:cs typeface="Tahoma"/>
              </a:rPr>
              <a:t>o</a:t>
            </a:r>
            <a:r>
              <a:rPr sz="2500" spc="505" dirty="0">
                <a:solidFill>
                  <a:srgbClr val="52818F"/>
                </a:solidFill>
                <a:latin typeface="Tahoma"/>
                <a:cs typeface="Tahoma"/>
              </a:rPr>
              <a:t>nc</a:t>
            </a:r>
            <a:r>
              <a:rPr sz="2500" spc="375" dirty="0">
                <a:solidFill>
                  <a:srgbClr val="52818F"/>
                </a:solidFill>
                <a:latin typeface="Tahoma"/>
                <a:cs typeface="Tahoma"/>
              </a:rPr>
              <a:t>l</a:t>
            </a:r>
            <a:r>
              <a:rPr sz="2500" spc="480" dirty="0">
                <a:solidFill>
                  <a:srgbClr val="52818F"/>
                </a:solidFill>
                <a:latin typeface="Tahoma"/>
                <a:cs typeface="Tahoma"/>
              </a:rPr>
              <a:t>u</a:t>
            </a:r>
            <a:r>
              <a:rPr sz="2500" spc="270" dirty="0">
                <a:solidFill>
                  <a:srgbClr val="52818F"/>
                </a:solidFill>
                <a:latin typeface="Tahoma"/>
                <a:cs typeface="Tahoma"/>
              </a:rPr>
              <a:t>s</a:t>
            </a:r>
            <a:r>
              <a:rPr sz="2500" spc="345" dirty="0">
                <a:solidFill>
                  <a:srgbClr val="52818F"/>
                </a:solidFill>
                <a:latin typeface="Tahoma"/>
                <a:cs typeface="Tahoma"/>
              </a:rPr>
              <a:t>i</a:t>
            </a:r>
            <a:r>
              <a:rPr sz="2500" spc="445" dirty="0">
                <a:solidFill>
                  <a:srgbClr val="52818F"/>
                </a:solidFill>
                <a:latin typeface="Tahoma"/>
                <a:cs typeface="Tahoma"/>
              </a:rPr>
              <a:t>o</a:t>
            </a:r>
            <a:r>
              <a:rPr sz="2500" spc="260" dirty="0">
                <a:solidFill>
                  <a:srgbClr val="52818F"/>
                </a:solidFill>
                <a:latin typeface="Tahoma"/>
                <a:cs typeface="Tahoma"/>
              </a:rPr>
              <a:t>n</a:t>
            </a:r>
            <a:endParaRPr sz="2500">
              <a:latin typeface="Tahoma"/>
              <a:cs typeface="Tahoma"/>
            </a:endParaRPr>
          </a:p>
        </p:txBody>
      </p:sp>
      <p:pic>
        <p:nvPicPr>
          <p:cNvPr id="16" name="object 16"/>
          <p:cNvPicPr/>
          <p:nvPr/>
        </p:nvPicPr>
        <p:blipFill>
          <a:blip r:embed="rId6" cstate="print"/>
          <a:stretch>
            <a:fillRect/>
          </a:stretch>
        </p:blipFill>
        <p:spPr>
          <a:xfrm>
            <a:off x="14763114" y="8117245"/>
            <a:ext cx="3532590" cy="21796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b="1"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a:t>
            </a:r>
            <a:r>
              <a:rPr lang="fr-FR" sz="4750" b="1"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pic>
        <p:nvPicPr>
          <p:cNvPr id="17" name="Image 16"/>
          <p:cNvPicPr/>
          <p:nvPr/>
        </p:nvPicPr>
        <p:blipFill>
          <a:blip r:embed="rId6" cstate="print"/>
          <a:stretch>
            <a:fillRect/>
          </a:stretch>
        </p:blipFill>
        <p:spPr>
          <a:xfrm>
            <a:off x="2470886" y="4801520"/>
            <a:ext cx="13031118" cy="5152976"/>
          </a:xfrm>
          <a:prstGeom prst="rect">
            <a:avLst/>
          </a:prstGeom>
          <a:ln w="38100">
            <a:solidFill>
              <a:schemeClr val="accent1">
                <a:lumMod val="50000"/>
              </a:schemeClr>
            </a:solidFill>
          </a:ln>
        </p:spPr>
      </p:pic>
      <p:sp>
        <p:nvSpPr>
          <p:cNvPr id="16" name="object 16"/>
          <p:cNvSpPr txBox="1"/>
          <p:nvPr/>
        </p:nvSpPr>
        <p:spPr>
          <a:xfrm>
            <a:off x="721320" y="3505820"/>
            <a:ext cx="17566680" cy="1059264"/>
          </a:xfrm>
          <a:prstGeom prst="rect">
            <a:avLst/>
          </a:prstGeom>
        </p:spPr>
        <p:txBody>
          <a:bodyPr vert="horz" wrap="square" lIns="0" tIns="12700" rIns="0" bIns="0" rtlCol="0">
            <a:spAutoFit/>
          </a:bodyPr>
          <a:lstStyle/>
          <a:p>
            <a:pPr marL="12700">
              <a:lnSpc>
                <a:spcPct val="100000"/>
              </a:lnSpc>
              <a:spcBef>
                <a:spcPts val="100"/>
              </a:spcBef>
              <a:tabLst>
                <a:tab pos="6708775" algn="l"/>
              </a:tabLst>
            </a:pPr>
            <a:r>
              <a:rPr lang="fr-FR" sz="3400" b="1" spc="330" dirty="0">
                <a:solidFill>
                  <a:srgbClr val="335062"/>
                </a:solidFill>
                <a:latin typeface="Tahoma"/>
                <a:cs typeface="Tahoma"/>
              </a:rPr>
              <a:t>Compréhension de la distribution des salaires pour une meilleure prédiction :</a:t>
            </a:r>
            <a:endParaRPr sz="3400" dirty="0">
              <a:latin typeface="Tahoma"/>
              <a:cs typeface="Tahoma"/>
            </a:endParaRPr>
          </a:p>
        </p:txBody>
      </p:sp>
    </p:spTree>
    <p:extLst>
      <p:ext uri="{BB962C8B-B14F-4D97-AF65-F5344CB8AC3E}">
        <p14:creationId xmlns:p14="http://schemas.microsoft.com/office/powerpoint/2010/main" val="301033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536044"/>
          </a:xfrm>
          <a:prstGeom prst="rect">
            <a:avLst/>
          </a:prstGeom>
        </p:spPr>
        <p:txBody>
          <a:bodyPr vert="horz" wrap="square" lIns="0" tIns="12700" rIns="0" bIns="0" rtlCol="0">
            <a:spAutoFit/>
          </a:bodyPr>
          <a:lstStyle/>
          <a:p>
            <a:pPr marL="12700">
              <a:lnSpc>
                <a:spcPct val="100000"/>
              </a:lnSpc>
              <a:spcBef>
                <a:spcPts val="100"/>
              </a:spcBef>
              <a:tabLst>
                <a:tab pos="6708775" algn="l"/>
              </a:tabLst>
            </a:pPr>
            <a:r>
              <a:rPr lang="fr-FR" sz="3400" b="1" spc="330" dirty="0">
                <a:solidFill>
                  <a:srgbClr val="335062"/>
                </a:solidFill>
                <a:latin typeface="Tahoma"/>
                <a:cs typeface="Tahoma"/>
              </a:rPr>
              <a:t>Encodage des Labels :</a:t>
            </a:r>
            <a:endParaRPr sz="3400" dirty="0">
              <a:latin typeface="Tahoma"/>
              <a:cs typeface="Tahoma"/>
            </a:endParaRPr>
          </a:p>
        </p:txBody>
      </p:sp>
      <p:sp>
        <p:nvSpPr>
          <p:cNvPr id="13" name="Rectangle 12"/>
          <p:cNvSpPr/>
          <p:nvPr/>
        </p:nvSpPr>
        <p:spPr>
          <a:xfrm>
            <a:off x="721320" y="4237663"/>
            <a:ext cx="16728480" cy="400110"/>
          </a:xfrm>
          <a:prstGeom prst="rect">
            <a:avLst/>
          </a:prstGeom>
        </p:spPr>
        <p:txBody>
          <a:bodyPr wrap="square">
            <a:spAutoFit/>
          </a:bodyPr>
          <a:lstStyle/>
          <a:p>
            <a:pPr marL="342900" indent="-342900">
              <a:buFont typeface="Wingdings" panose="05000000000000000000" pitchFamily="2" charset="2"/>
              <a:buChar char="q"/>
            </a:pPr>
            <a:r>
              <a:rPr lang="fr-FR" sz="2000" dirty="0">
                <a:solidFill>
                  <a:srgbClr val="000000"/>
                </a:solidFill>
                <a:latin typeface="Constantia" panose="02030602050306030303" pitchFamily="18" charset="0"/>
              </a:rPr>
              <a:t>Il est préférable d'encoder la variable 'degree' car c'est la seule variable catégorielle qui présente une </a:t>
            </a:r>
            <a:r>
              <a:rPr lang="fr-FR" sz="2000" dirty="0">
                <a:latin typeface="Constantia" panose="02030602050306030303" pitchFamily="18" charset="0"/>
              </a:rPr>
              <a:t>hiérarchie</a:t>
            </a:r>
            <a:endParaRPr lang="fr-FR" sz="2000" b="0" dirty="0">
              <a:effectLst/>
              <a:latin typeface="Constantia" panose="02030602050306030303" pitchFamily="18" charset="0"/>
            </a:endParaRPr>
          </a:p>
        </p:txBody>
      </p:sp>
      <p:pic>
        <p:nvPicPr>
          <p:cNvPr id="18" name="Image 17"/>
          <p:cNvPicPr/>
          <p:nvPr/>
        </p:nvPicPr>
        <p:blipFill>
          <a:blip r:embed="rId6" cstate="print"/>
          <a:stretch>
            <a:fillRect/>
          </a:stretch>
        </p:blipFill>
        <p:spPr>
          <a:xfrm>
            <a:off x="1523999" y="4939504"/>
            <a:ext cx="13411201" cy="3433881"/>
          </a:xfrm>
          <a:prstGeom prst="rect">
            <a:avLst/>
          </a:prstGeom>
          <a:ln w="38100">
            <a:solidFill>
              <a:schemeClr val="accent1">
                <a:lumMod val="50000"/>
              </a:schemeClr>
            </a:solidFill>
          </a:ln>
        </p:spPr>
      </p:pic>
    </p:spTree>
    <p:extLst>
      <p:ext uri="{BB962C8B-B14F-4D97-AF65-F5344CB8AC3E}">
        <p14:creationId xmlns:p14="http://schemas.microsoft.com/office/powerpoint/2010/main" val="3575325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5347" y="9053053"/>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536044"/>
          </a:xfrm>
          <a:prstGeom prst="rect">
            <a:avLst/>
          </a:prstGeom>
        </p:spPr>
        <p:txBody>
          <a:bodyPr vert="horz" wrap="square" lIns="0" tIns="12700" rIns="0" bIns="0" rtlCol="0">
            <a:spAutoFit/>
          </a:bodyPr>
          <a:lstStyle/>
          <a:p>
            <a:pPr marL="12700">
              <a:lnSpc>
                <a:spcPct val="100000"/>
              </a:lnSpc>
              <a:spcBef>
                <a:spcPts val="100"/>
              </a:spcBef>
              <a:tabLst>
                <a:tab pos="6708775" algn="l"/>
              </a:tabLst>
            </a:pPr>
            <a:r>
              <a:rPr lang="fr-FR" sz="3400" b="1" spc="330" dirty="0">
                <a:solidFill>
                  <a:srgbClr val="335062"/>
                </a:solidFill>
                <a:latin typeface="Tahoma"/>
                <a:cs typeface="Tahoma"/>
              </a:rPr>
              <a:t>Encodage des Labels :</a:t>
            </a:r>
            <a:endParaRPr sz="3400" dirty="0">
              <a:latin typeface="Tahoma"/>
              <a:cs typeface="Tahoma"/>
            </a:endParaRPr>
          </a:p>
        </p:txBody>
      </p:sp>
      <p:sp>
        <p:nvSpPr>
          <p:cNvPr id="13" name="Rectangle 12"/>
          <p:cNvSpPr/>
          <p:nvPr/>
        </p:nvSpPr>
        <p:spPr>
          <a:xfrm>
            <a:off x="721320" y="4237663"/>
            <a:ext cx="16728480" cy="400110"/>
          </a:xfrm>
          <a:prstGeom prst="rect">
            <a:avLst/>
          </a:prstGeom>
        </p:spPr>
        <p:txBody>
          <a:bodyPr wrap="square">
            <a:spAutoFit/>
          </a:bodyPr>
          <a:lstStyle/>
          <a:p>
            <a:pPr marL="342900" indent="-342900">
              <a:buFont typeface="Wingdings" panose="05000000000000000000" pitchFamily="2" charset="2"/>
              <a:buChar char="q"/>
            </a:pPr>
            <a:r>
              <a:rPr lang="fr-FR" sz="2000" dirty="0">
                <a:solidFill>
                  <a:srgbClr val="000000"/>
                </a:solidFill>
                <a:latin typeface="Constantia" panose="02030602050306030303" pitchFamily="18" charset="0"/>
              </a:rPr>
              <a:t>Il est préférable d'encoder la variable '</a:t>
            </a:r>
            <a:r>
              <a:rPr lang="fr-FR" sz="2000" dirty="0" err="1">
                <a:solidFill>
                  <a:srgbClr val="000000"/>
                </a:solidFill>
                <a:latin typeface="Constantia" panose="02030602050306030303" pitchFamily="18" charset="0"/>
              </a:rPr>
              <a:t>degree</a:t>
            </a:r>
            <a:r>
              <a:rPr lang="fr-FR" sz="2000" dirty="0">
                <a:solidFill>
                  <a:srgbClr val="000000"/>
                </a:solidFill>
                <a:latin typeface="Constantia" panose="02030602050306030303" pitchFamily="18" charset="0"/>
              </a:rPr>
              <a:t>' car c'est la seule variable catégorielle qui présente une </a:t>
            </a:r>
            <a:r>
              <a:rPr lang="fr-FR" sz="2000" dirty="0">
                <a:latin typeface="Constantia" panose="02030602050306030303" pitchFamily="18" charset="0"/>
              </a:rPr>
              <a:t>hiérarchie</a:t>
            </a:r>
            <a:endParaRPr lang="fr-FR" sz="2000" b="0" dirty="0">
              <a:effectLst/>
              <a:latin typeface="Constantia" panose="02030602050306030303" pitchFamily="18" charset="0"/>
            </a:endParaRPr>
          </a:p>
        </p:txBody>
      </p:sp>
      <p:pic>
        <p:nvPicPr>
          <p:cNvPr id="19" name="Image 18"/>
          <p:cNvPicPr/>
          <p:nvPr/>
        </p:nvPicPr>
        <p:blipFill>
          <a:blip r:embed="rId6" cstate="print"/>
          <a:stretch>
            <a:fillRect/>
          </a:stretch>
        </p:blipFill>
        <p:spPr>
          <a:xfrm>
            <a:off x="2151588" y="4833572"/>
            <a:ext cx="12103201" cy="4297538"/>
          </a:xfrm>
          <a:prstGeom prst="rect">
            <a:avLst/>
          </a:prstGeom>
          <a:ln w="38100">
            <a:solidFill>
              <a:schemeClr val="accent1">
                <a:lumMod val="50000"/>
              </a:schemeClr>
            </a:solidFill>
          </a:ln>
        </p:spPr>
      </p:pic>
    </p:spTree>
    <p:extLst>
      <p:ext uri="{BB962C8B-B14F-4D97-AF65-F5344CB8AC3E}">
        <p14:creationId xmlns:p14="http://schemas.microsoft.com/office/powerpoint/2010/main" val="982335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pPr algn="just"/>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4"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Choix du 1 er Modèle: Random Forest</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sp>
        <p:nvSpPr>
          <p:cNvPr id="17" name="Rectangle 16"/>
          <p:cNvSpPr/>
          <p:nvPr/>
        </p:nvSpPr>
        <p:spPr>
          <a:xfrm>
            <a:off x="452436" y="4263335"/>
            <a:ext cx="14025564" cy="5324535"/>
          </a:xfrm>
          <a:prstGeom prst="rect">
            <a:avLst/>
          </a:prstGeom>
        </p:spPr>
        <p:txBody>
          <a:bodyPr wrap="square">
            <a:spAutoFit/>
          </a:bodyPr>
          <a:lstStyle/>
          <a:p>
            <a:pPr marL="342900" indent="-342900" algn="just">
              <a:buFont typeface="Wingdings" panose="05000000000000000000" pitchFamily="2" charset="2"/>
              <a:buChar char="q"/>
            </a:pPr>
            <a:r>
              <a:rPr lang="fr-FR" sz="2000" b="1" dirty="0"/>
              <a:t>Random Forest </a:t>
            </a:r>
            <a:r>
              <a:rPr lang="fr-FR" sz="2000" dirty="0"/>
              <a:t>est un modèle d'apprentissage ensembliste qui est utilisé pour des tâches de régression (ainsi que de classification). Elle opère en construisant une multitude d'arbres de décision lors de l'entraînement et en produisant la moyenne des prédictions de ces arbres pour les tâches de régression, ou le mode des classes pour les tâches de classification.</a:t>
            </a:r>
          </a:p>
          <a:p>
            <a:pPr marL="342900" indent="-342900" algn="just">
              <a:buFont typeface="Wingdings" panose="05000000000000000000" pitchFamily="2" charset="2"/>
              <a:buChar char="q"/>
            </a:pPr>
            <a:r>
              <a:rPr lang="fr-FR" sz="2000" b="1" dirty="0"/>
              <a:t>Random Forest </a:t>
            </a:r>
            <a:r>
              <a:rPr lang="fr-FR" sz="2000" dirty="0"/>
              <a:t>reste un choix solide pour la  prédiction des salaires des employés, offrant un bon équilibre entre précision, interopérabilité et facilité d'utilisation, tout en étant capable de traiter la complexité et la diversité de vos données. Quelques points clés sur l'utilité de la méthode des Forêts Aléatoires dans le contexte de votre projet de prédiction des salaires :</a:t>
            </a:r>
          </a:p>
          <a:p>
            <a:pPr marL="1257300" lvl="2" indent="-342900" algn="just">
              <a:buFont typeface="Wingdings" panose="05000000000000000000" pitchFamily="2" charset="2"/>
              <a:buChar char="§"/>
            </a:pPr>
            <a:r>
              <a:rPr lang="fr-FR" sz="2000" dirty="0"/>
              <a:t>Robustesse</a:t>
            </a:r>
          </a:p>
          <a:p>
            <a:pPr algn="just"/>
            <a:endParaRPr lang="fr-FR" sz="2000" dirty="0"/>
          </a:p>
          <a:p>
            <a:pPr marL="1257300" lvl="2" indent="-342900" algn="just">
              <a:buFont typeface="Wingdings" panose="05000000000000000000" pitchFamily="2" charset="2"/>
              <a:buChar char="§"/>
            </a:pPr>
            <a:r>
              <a:rPr lang="fr-FR" sz="2000" dirty="0"/>
              <a:t>Gestion des Variables Catégorielles et Continues</a:t>
            </a:r>
          </a:p>
          <a:p>
            <a:pPr algn="just"/>
            <a:endParaRPr lang="fr-FR" sz="2000" dirty="0"/>
          </a:p>
          <a:p>
            <a:pPr marL="1257300" lvl="2" indent="-342900" algn="just">
              <a:buFont typeface="Wingdings" panose="05000000000000000000" pitchFamily="2" charset="2"/>
              <a:buChar char="§"/>
            </a:pPr>
            <a:r>
              <a:rPr lang="fr-FR" sz="2000" dirty="0"/>
              <a:t>Importance des Caractéristiques</a:t>
            </a:r>
          </a:p>
          <a:p>
            <a:pPr algn="just"/>
            <a:endParaRPr lang="fr-FR" sz="2000" dirty="0"/>
          </a:p>
          <a:p>
            <a:pPr marL="1257300" lvl="2" indent="-342900" algn="just">
              <a:buFont typeface="Wingdings" panose="05000000000000000000" pitchFamily="2" charset="2"/>
              <a:buChar char="§"/>
            </a:pPr>
            <a:r>
              <a:rPr lang="fr-FR" sz="2000" dirty="0"/>
              <a:t>Flexibilité</a:t>
            </a:r>
          </a:p>
          <a:p>
            <a:pPr algn="just"/>
            <a:endParaRPr lang="fr-FR" sz="2000" dirty="0"/>
          </a:p>
          <a:p>
            <a:pPr marL="1257300" lvl="2" indent="-342900" algn="just">
              <a:buFont typeface="Wingdings" panose="05000000000000000000" pitchFamily="2" charset="2"/>
              <a:buChar char="§"/>
            </a:pPr>
            <a:r>
              <a:rPr lang="fr-FR" sz="2000" dirty="0"/>
              <a:t>Prédiction de Valeurs Continues</a:t>
            </a:r>
          </a:p>
          <a:p>
            <a:endParaRPr lang="fr-FR" sz="2000" dirty="0"/>
          </a:p>
          <a:p>
            <a:pPr marL="1257300" lvl="2" indent="-342900">
              <a:buFont typeface="Wingdings" panose="05000000000000000000" pitchFamily="2" charset="2"/>
              <a:buChar char="§"/>
            </a:pPr>
            <a:r>
              <a:rPr lang="fr-FR" sz="2000" dirty="0"/>
              <a:t>Parallélisation</a:t>
            </a:r>
          </a:p>
        </p:txBody>
      </p:sp>
    </p:spTree>
    <p:extLst>
      <p:ext uri="{BB962C8B-B14F-4D97-AF65-F5344CB8AC3E}">
        <p14:creationId xmlns:p14="http://schemas.microsoft.com/office/powerpoint/2010/main" val="1934110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12006" y="9287065"/>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1 er Modèle: Random Forest</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pic>
        <p:nvPicPr>
          <p:cNvPr id="18" name="Image 17"/>
          <p:cNvPicPr/>
          <p:nvPr/>
        </p:nvPicPr>
        <p:blipFill>
          <a:blip r:embed="rId6" cstate="print"/>
          <a:stretch>
            <a:fillRect/>
          </a:stretch>
        </p:blipFill>
        <p:spPr>
          <a:xfrm>
            <a:off x="1676399" y="4332759"/>
            <a:ext cx="13005673" cy="1896265"/>
          </a:xfrm>
          <a:prstGeom prst="rect">
            <a:avLst/>
          </a:prstGeom>
          <a:ln w="38100">
            <a:solidFill>
              <a:schemeClr val="accent1">
                <a:lumMod val="50000"/>
              </a:schemeClr>
            </a:solidFill>
          </a:ln>
        </p:spPr>
      </p:pic>
      <p:pic>
        <p:nvPicPr>
          <p:cNvPr id="20" name="Image 19"/>
          <p:cNvPicPr/>
          <p:nvPr/>
        </p:nvPicPr>
        <p:blipFill>
          <a:blip r:embed="rId7" cstate="print"/>
          <a:stretch>
            <a:fillRect/>
          </a:stretch>
        </p:blipFill>
        <p:spPr>
          <a:xfrm>
            <a:off x="1676401" y="6285847"/>
            <a:ext cx="13005672" cy="2594724"/>
          </a:xfrm>
          <a:prstGeom prst="rect">
            <a:avLst/>
          </a:prstGeom>
          <a:ln w="38100">
            <a:solidFill>
              <a:schemeClr val="accent1">
                <a:lumMod val="50000"/>
              </a:schemeClr>
            </a:solidFill>
          </a:ln>
        </p:spPr>
      </p:pic>
    </p:spTree>
    <p:extLst>
      <p:ext uri="{BB962C8B-B14F-4D97-AF65-F5344CB8AC3E}">
        <p14:creationId xmlns:p14="http://schemas.microsoft.com/office/powerpoint/2010/main" val="260973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0" y="9461839"/>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1 er Modèle: Random Forest</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pic>
        <p:nvPicPr>
          <p:cNvPr id="19" name="Image 18"/>
          <p:cNvPicPr/>
          <p:nvPr/>
        </p:nvPicPr>
        <p:blipFill>
          <a:blip r:embed="rId6" cstate="print"/>
          <a:stretch>
            <a:fillRect/>
          </a:stretch>
        </p:blipFill>
        <p:spPr>
          <a:xfrm>
            <a:off x="1896938" y="4632738"/>
            <a:ext cx="13608668" cy="4874176"/>
          </a:xfrm>
          <a:prstGeom prst="rect">
            <a:avLst/>
          </a:prstGeom>
          <a:ln w="38100">
            <a:solidFill>
              <a:schemeClr val="accent1">
                <a:lumMod val="50000"/>
              </a:schemeClr>
            </a:solidFill>
          </a:ln>
        </p:spPr>
      </p:pic>
      <p:sp>
        <p:nvSpPr>
          <p:cNvPr id="13" name="Rectangle 12"/>
          <p:cNvSpPr/>
          <p:nvPr/>
        </p:nvSpPr>
        <p:spPr>
          <a:xfrm>
            <a:off x="412844" y="4088027"/>
            <a:ext cx="5346400" cy="407035"/>
          </a:xfrm>
          <a:prstGeom prst="rect">
            <a:avLst/>
          </a:prstGeom>
        </p:spPr>
        <p:txBody>
          <a:bodyPr wrap="none">
            <a:spAutoFit/>
          </a:bodyPr>
          <a:lstStyle/>
          <a:p>
            <a:pPr marL="342900" lvl="0" indent="-342900" algn="just">
              <a:lnSpc>
                <a:spcPct val="107000"/>
              </a:lnSpc>
              <a:spcAft>
                <a:spcPts val="800"/>
              </a:spcAft>
              <a:buFont typeface="Wingdings" panose="05000000000000000000" pitchFamily="2" charset="2"/>
              <a:buChar char="q"/>
            </a:pPr>
            <a:r>
              <a:rPr lang="fr-FR" sz="2000" dirty="0">
                <a:latin typeface="Constantia" panose="02030602050306030303" pitchFamily="18" charset="0"/>
                <a:ea typeface="Calibri" panose="020F0502020204030204" pitchFamily="34" charset="0"/>
                <a:cs typeface="Times New Roman" panose="02020603050405020304" pitchFamily="18" charset="0"/>
              </a:rPr>
              <a:t>Comparaison entre le salaire réel et prédits :</a:t>
            </a:r>
            <a:endParaRPr lang="fr-FR"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945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3"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4" cstate="print"/>
          <a:stretch>
            <a:fillRect/>
          </a:stretch>
        </p:blipFill>
        <p:spPr>
          <a:xfrm>
            <a:off x="-12006" y="9287065"/>
            <a:ext cx="3793876" cy="1243957"/>
          </a:xfrm>
          <a:prstGeom prst="rect">
            <a:avLst/>
          </a:prstGeom>
        </p:spPr>
      </p:pic>
      <p:pic>
        <p:nvPicPr>
          <p:cNvPr id="12" name="object 12"/>
          <p:cNvPicPr/>
          <p:nvPr/>
        </p:nvPicPr>
        <p:blipFill>
          <a:blip r:embed="rId5"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6"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Choix du 2 ème Modèle: Régression linéaire</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sp>
        <p:nvSpPr>
          <p:cNvPr id="13" name="Rectangle 12"/>
          <p:cNvSpPr/>
          <p:nvPr/>
        </p:nvSpPr>
        <p:spPr>
          <a:xfrm>
            <a:off x="386258" y="4151862"/>
            <a:ext cx="13180120" cy="4708981"/>
          </a:xfrm>
          <a:prstGeom prst="rect">
            <a:avLst/>
          </a:prstGeom>
        </p:spPr>
        <p:txBody>
          <a:bodyPr wrap="square">
            <a:spAutoFit/>
          </a:bodyPr>
          <a:lstStyle/>
          <a:p>
            <a:pPr marL="342900" indent="-342900" algn="just">
              <a:buFont typeface="Wingdings" panose="05000000000000000000" pitchFamily="2" charset="2"/>
              <a:buChar char="q"/>
            </a:pPr>
            <a:r>
              <a:rPr lang="fr-FR" sz="2000" dirty="0">
                <a:solidFill>
                  <a:srgbClr val="000000"/>
                </a:solidFill>
              </a:rPr>
              <a:t>La </a:t>
            </a:r>
            <a:r>
              <a:rPr lang="fr-FR" sz="2000" b="1" dirty="0">
                <a:solidFill>
                  <a:srgbClr val="000000"/>
                </a:solidFill>
              </a:rPr>
              <a:t>régression linéair</a:t>
            </a:r>
            <a:r>
              <a:rPr lang="fr-FR" sz="2000" dirty="0">
                <a:solidFill>
                  <a:srgbClr val="000000"/>
                </a:solidFill>
              </a:rPr>
              <a:t>e offre une méthode robuste et éprouvée pour prédire les salaires, avec une facilité d'interprétation et d'implémentation. Elle est souvent utilisée comme point de départ pour les problèmes de régression et peut également servir de référence pour des modèles plus sophistiqués.</a:t>
            </a:r>
          </a:p>
          <a:p>
            <a:pPr algn="just"/>
            <a:endParaRPr lang="fr-FR" sz="2000" dirty="0">
              <a:solidFill>
                <a:srgbClr val="000000"/>
              </a:solidFill>
            </a:endParaRPr>
          </a:p>
          <a:p>
            <a:pPr marL="342900" indent="-342900" algn="just">
              <a:buFont typeface="Wingdings" panose="05000000000000000000" pitchFamily="2" charset="2"/>
              <a:buChar char="q"/>
            </a:pPr>
            <a:r>
              <a:rPr lang="fr-FR" sz="2000" b="1" dirty="0">
                <a:solidFill>
                  <a:srgbClr val="000000"/>
                </a:solidFill>
              </a:rPr>
              <a:t>La régression linéaire</a:t>
            </a:r>
            <a:r>
              <a:rPr lang="fr-FR" sz="2000" dirty="0">
                <a:solidFill>
                  <a:srgbClr val="000000"/>
                </a:solidFill>
              </a:rPr>
              <a:t> est un outil statistique puissant pour modéliser et analyser la relation entre des variables dépendantes et indépendantes. Lorsqu'il s'agit de prédire des salaires, ce modèle peut être particulièrement utile car il cherche à établir une relation linéaire entre les facteurs tels que l'éducation, l'expérience professionnelle, et le secteur d'activité, et le salaire qu'un employé peut s'attendre à gagner. En déterminant cette relation linéaire, la régression linéaire peut fournir des prédictions claires et directes sur la manière dont les changements dans ces facteurs peuvent influencer les salaires.</a:t>
            </a:r>
          </a:p>
          <a:p>
            <a:pPr algn="just"/>
            <a:endParaRPr lang="fr-FR" sz="2000" dirty="0">
              <a:solidFill>
                <a:srgbClr val="000000"/>
              </a:solidFill>
            </a:endParaRPr>
          </a:p>
          <a:p>
            <a:pPr marL="342900" indent="-342900" algn="just">
              <a:buFont typeface="Wingdings" panose="05000000000000000000" pitchFamily="2" charset="2"/>
              <a:buChar char="q"/>
            </a:pPr>
            <a:r>
              <a:rPr lang="fr-FR" sz="2000" b="1" dirty="0">
                <a:solidFill>
                  <a:srgbClr val="000000"/>
                </a:solidFill>
              </a:rPr>
              <a:t>L'utilité de la régression linéaire </a:t>
            </a:r>
            <a:r>
              <a:rPr lang="fr-FR" sz="2000" dirty="0">
                <a:solidFill>
                  <a:srgbClr val="000000"/>
                </a:solidFill>
              </a:rPr>
              <a:t>réside dans sa simplicité et sa facilité d'interprétation, ce qui permet aux entreprises et aux analystes de prendre des décisions éclairées sur la base des résultats du modèle. Par exemple, si une entreprise cherche à établir une nouvelle échelle salariale, la régression linéaire peut aider à déterminer comment différents niveaux d'éducation ou d'expérience doivent influencer les augmentations de salaire.</a:t>
            </a:r>
            <a:endParaRPr lang="fr-FR" sz="2000" b="0" dirty="0">
              <a:solidFill>
                <a:srgbClr val="000000"/>
              </a:solidFill>
              <a:effectLst/>
            </a:endParaRPr>
          </a:p>
        </p:txBody>
      </p:sp>
    </p:spTree>
    <p:extLst>
      <p:ext uri="{BB962C8B-B14F-4D97-AF65-F5344CB8AC3E}">
        <p14:creationId xmlns:p14="http://schemas.microsoft.com/office/powerpoint/2010/main" val="262620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12006" y="9287065"/>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2 ème Modèle: Régression linéaire</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pic>
        <p:nvPicPr>
          <p:cNvPr id="19" name="Image 18"/>
          <p:cNvPicPr/>
          <p:nvPr/>
        </p:nvPicPr>
        <p:blipFill>
          <a:blip r:embed="rId6" cstate="print"/>
          <a:stretch>
            <a:fillRect/>
          </a:stretch>
        </p:blipFill>
        <p:spPr>
          <a:xfrm>
            <a:off x="1524000" y="4259358"/>
            <a:ext cx="12344399" cy="1969666"/>
          </a:xfrm>
          <a:prstGeom prst="rect">
            <a:avLst/>
          </a:prstGeom>
          <a:ln w="38100">
            <a:solidFill>
              <a:schemeClr val="accent1">
                <a:lumMod val="50000"/>
              </a:schemeClr>
            </a:solidFill>
          </a:ln>
        </p:spPr>
      </p:pic>
      <p:pic>
        <p:nvPicPr>
          <p:cNvPr id="21" name="Image 20"/>
          <p:cNvPicPr/>
          <p:nvPr/>
        </p:nvPicPr>
        <p:blipFill>
          <a:blip r:embed="rId7" cstate="print"/>
          <a:stretch>
            <a:fillRect/>
          </a:stretch>
        </p:blipFill>
        <p:spPr>
          <a:xfrm>
            <a:off x="1524001" y="6339039"/>
            <a:ext cx="12344398" cy="2797907"/>
          </a:xfrm>
          <a:prstGeom prst="rect">
            <a:avLst/>
          </a:prstGeom>
          <a:ln w="38100">
            <a:solidFill>
              <a:schemeClr val="tx1"/>
            </a:solidFill>
          </a:ln>
        </p:spPr>
      </p:pic>
    </p:spTree>
    <p:extLst>
      <p:ext uri="{BB962C8B-B14F-4D97-AF65-F5344CB8AC3E}">
        <p14:creationId xmlns:p14="http://schemas.microsoft.com/office/powerpoint/2010/main" val="20135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12006" y="9287065"/>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2 ème Modèle: Régression linéaire</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sp>
        <p:nvSpPr>
          <p:cNvPr id="18" name="Rectangle 17"/>
          <p:cNvSpPr/>
          <p:nvPr/>
        </p:nvSpPr>
        <p:spPr>
          <a:xfrm>
            <a:off x="412844" y="4088027"/>
            <a:ext cx="5346400" cy="407035"/>
          </a:xfrm>
          <a:prstGeom prst="rect">
            <a:avLst/>
          </a:prstGeom>
        </p:spPr>
        <p:txBody>
          <a:bodyPr wrap="none">
            <a:spAutoFit/>
          </a:bodyPr>
          <a:lstStyle/>
          <a:p>
            <a:pPr marL="342900" lvl="0" indent="-342900" algn="just">
              <a:lnSpc>
                <a:spcPct val="107000"/>
              </a:lnSpc>
              <a:spcAft>
                <a:spcPts val="800"/>
              </a:spcAft>
              <a:buFont typeface="Wingdings" panose="05000000000000000000" pitchFamily="2" charset="2"/>
              <a:buChar char="q"/>
            </a:pPr>
            <a:r>
              <a:rPr lang="fr-FR" sz="2000" dirty="0">
                <a:latin typeface="Constantia" panose="02030602050306030303" pitchFamily="18" charset="0"/>
                <a:ea typeface="Calibri" panose="020F0502020204030204" pitchFamily="34" charset="0"/>
                <a:cs typeface="Times New Roman" panose="02020603050405020304" pitchFamily="18" charset="0"/>
              </a:rPr>
              <a:t>Comparaison entre le salaire réel et prédits :</a:t>
            </a:r>
            <a:endParaRPr lang="fr-FR" sz="2000" dirty="0">
              <a:effectLst/>
              <a:latin typeface="Constantia" panose="02030602050306030303" pitchFamily="18" charset="0"/>
              <a:ea typeface="Calibri" panose="020F0502020204030204" pitchFamily="34" charset="0"/>
              <a:cs typeface="Times New Roman" panose="02020603050405020304" pitchFamily="18" charset="0"/>
            </a:endParaRPr>
          </a:p>
        </p:txBody>
      </p:sp>
      <p:pic>
        <p:nvPicPr>
          <p:cNvPr id="24" name="Image 23"/>
          <p:cNvPicPr/>
          <p:nvPr/>
        </p:nvPicPr>
        <p:blipFill>
          <a:blip r:embed="rId6" cstate="print">
            <a:extLst>
              <a:ext uri="{28A0092B-C50C-407E-A947-70E740481C1C}">
                <a14:useLocalDpi xmlns:a14="http://schemas.microsoft.com/office/drawing/2010/main" val="0"/>
              </a:ext>
            </a:extLst>
          </a:blip>
          <a:stretch>
            <a:fillRect/>
          </a:stretch>
        </p:blipFill>
        <p:spPr>
          <a:xfrm>
            <a:off x="1600200" y="4547034"/>
            <a:ext cx="12954000" cy="4668225"/>
          </a:xfrm>
          <a:prstGeom prst="rect">
            <a:avLst/>
          </a:prstGeom>
          <a:ln w="38100">
            <a:solidFill>
              <a:schemeClr val="accent1">
                <a:lumMod val="50000"/>
              </a:schemeClr>
            </a:solidFill>
          </a:ln>
        </p:spPr>
      </p:pic>
    </p:spTree>
    <p:extLst>
      <p:ext uri="{BB962C8B-B14F-4D97-AF65-F5344CB8AC3E}">
        <p14:creationId xmlns:p14="http://schemas.microsoft.com/office/powerpoint/2010/main" val="539952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12006" y="9287065"/>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Choix du 3ème Modèle: Gradient Boosting Trees :</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sp>
        <p:nvSpPr>
          <p:cNvPr id="17" name="Rectangle 16"/>
          <p:cNvSpPr/>
          <p:nvPr/>
        </p:nvSpPr>
        <p:spPr>
          <a:xfrm>
            <a:off x="523874" y="4206995"/>
            <a:ext cx="17383126" cy="4708981"/>
          </a:xfrm>
          <a:prstGeom prst="rect">
            <a:avLst/>
          </a:prstGeom>
        </p:spPr>
        <p:txBody>
          <a:bodyPr wrap="square">
            <a:spAutoFit/>
          </a:bodyPr>
          <a:lstStyle/>
          <a:p>
            <a:r>
              <a:rPr lang="fr-FR" sz="2000" dirty="0">
                <a:solidFill>
                  <a:srgbClr val="000000"/>
                </a:solidFill>
              </a:rPr>
              <a:t>L'utilisation du modèle Gradient Boosting Trees (GBT) dans le contexte de la prédiction des salaires avec Apache Spark est une excellente décision, car ce modèle offre plusieurs avantages spécifiques pour ce type d'analyse :</a:t>
            </a:r>
          </a:p>
          <a:p>
            <a:endParaRPr lang="fr-FR" sz="2000" dirty="0">
              <a:solidFill>
                <a:srgbClr val="000000"/>
              </a:solidFill>
            </a:endParaRPr>
          </a:p>
          <a:p>
            <a:pPr marL="342900" indent="-342900">
              <a:buFont typeface="Wingdings" panose="05000000000000000000" pitchFamily="2" charset="2"/>
              <a:buChar char="q"/>
            </a:pPr>
            <a:r>
              <a:rPr lang="fr-FR" sz="2000" b="1" dirty="0">
                <a:solidFill>
                  <a:srgbClr val="000000"/>
                </a:solidFill>
              </a:rPr>
              <a:t>Puissance Prédictive Élevée</a:t>
            </a:r>
            <a:r>
              <a:rPr lang="fr-FR" sz="2000" dirty="0">
                <a:solidFill>
                  <a:srgbClr val="000000"/>
                </a:solidFill>
              </a:rPr>
              <a:t> : Les Gradient Boosting Trees sont connus pour leur capacité à fournir des prédictions très précises, même dans des contextes complexes. Ils sont particulièrement efficaces pour capturer des relations non linéaires et des interactions complexes entre les caractéristiques, ce qui est souvent le cas dans les données de salaire.</a:t>
            </a:r>
          </a:p>
          <a:p>
            <a:endParaRPr lang="fr-FR" sz="2000" dirty="0">
              <a:solidFill>
                <a:srgbClr val="000000"/>
              </a:solidFill>
            </a:endParaRPr>
          </a:p>
          <a:p>
            <a:pPr marL="342900" indent="-342900">
              <a:buFont typeface="Wingdings" panose="05000000000000000000" pitchFamily="2" charset="2"/>
              <a:buChar char="q"/>
            </a:pPr>
            <a:r>
              <a:rPr lang="fr-FR" sz="2000" b="1" dirty="0">
                <a:solidFill>
                  <a:srgbClr val="000000"/>
                </a:solidFill>
              </a:rPr>
              <a:t>Gestion des Données Hétérogènes</a:t>
            </a:r>
            <a:r>
              <a:rPr lang="fr-FR" sz="2000" dirty="0">
                <a:solidFill>
                  <a:srgbClr val="000000"/>
                </a:solidFill>
              </a:rPr>
              <a:t> : Les données de salaire peuvent inclure une variété de types de données, telles que des variables catégorielles (comme le poste ou le département) et des variables continues (comme les années d'expérience). GBT gère bien ces différents types de données.</a:t>
            </a:r>
          </a:p>
          <a:p>
            <a:endParaRPr lang="fr-FR" sz="2000" dirty="0">
              <a:solidFill>
                <a:srgbClr val="000000"/>
              </a:solidFill>
            </a:endParaRPr>
          </a:p>
          <a:p>
            <a:pPr marL="342900" indent="-342900">
              <a:buFont typeface="Wingdings" panose="05000000000000000000" pitchFamily="2" charset="2"/>
              <a:buChar char="q"/>
            </a:pPr>
            <a:r>
              <a:rPr lang="fr-FR" sz="2000" b="1" dirty="0">
                <a:solidFill>
                  <a:srgbClr val="000000"/>
                </a:solidFill>
              </a:rPr>
              <a:t>Flexibilité</a:t>
            </a:r>
            <a:r>
              <a:rPr lang="fr-FR" sz="2000" dirty="0">
                <a:solidFill>
                  <a:srgbClr val="000000"/>
                </a:solidFill>
              </a:rPr>
              <a:t>: Ce modèle est très flexible et peut être ajusté pour répondre aux besoins spécifiques de votre projet. Vous pouvez régler divers paramètres comme le taux d'apprentissage, le nombre d'arbres, la profondeur de l'arbre, etc., pour optimiser les performances.</a:t>
            </a:r>
          </a:p>
          <a:p>
            <a:endParaRPr lang="fr-FR" sz="2000" dirty="0">
              <a:solidFill>
                <a:srgbClr val="000000"/>
              </a:solidFill>
            </a:endParaRPr>
          </a:p>
          <a:p>
            <a:pPr marL="342900" indent="-342900">
              <a:buFont typeface="Wingdings" panose="05000000000000000000" pitchFamily="2" charset="2"/>
              <a:buChar char="q"/>
            </a:pPr>
            <a:r>
              <a:rPr lang="fr-FR" sz="2000" b="1" dirty="0">
                <a:solidFill>
                  <a:srgbClr val="000000"/>
                </a:solidFill>
              </a:rPr>
              <a:t>Intégration avec Apache Spark:</a:t>
            </a:r>
            <a:r>
              <a:rPr lang="fr-FR" sz="2000" dirty="0">
                <a:solidFill>
                  <a:srgbClr val="000000"/>
                </a:solidFill>
              </a:rPr>
              <a:t> L'intégration de GBT avec Spark, via Spark MLlib, permet de tirer parti de l'architecture distribuée de Spark pour gérer efficacement de grands volumes de données et accélérer le processus de formation et de prédiction.</a:t>
            </a:r>
            <a:endParaRPr lang="fr-FR" sz="2000" b="0" dirty="0">
              <a:solidFill>
                <a:srgbClr val="000000"/>
              </a:solidFill>
              <a:effectLst/>
            </a:endParaRPr>
          </a:p>
        </p:txBody>
      </p:sp>
    </p:spTree>
    <p:extLst>
      <p:ext uri="{BB962C8B-B14F-4D97-AF65-F5344CB8AC3E}">
        <p14:creationId xmlns:p14="http://schemas.microsoft.com/office/powerpoint/2010/main" val="55280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41326" y="0"/>
            <a:ext cx="10346673" cy="10286999"/>
          </a:xfrm>
          <a:prstGeom prst="rect">
            <a:avLst/>
          </a:prstGeom>
        </p:spPr>
      </p:pic>
      <p:grpSp>
        <p:nvGrpSpPr>
          <p:cNvPr id="3" name="object 3"/>
          <p:cNvGrpSpPr/>
          <p:nvPr/>
        </p:nvGrpSpPr>
        <p:grpSpPr>
          <a:xfrm>
            <a:off x="0" y="231121"/>
            <a:ext cx="18287998" cy="10055878"/>
            <a:chOff x="0" y="231121"/>
            <a:chExt cx="18287998" cy="10055878"/>
          </a:xfrm>
        </p:grpSpPr>
        <p:pic>
          <p:nvPicPr>
            <p:cNvPr id="4" name="object 4"/>
            <p:cNvPicPr/>
            <p:nvPr/>
          </p:nvPicPr>
          <p:blipFill>
            <a:blip r:embed="rId3" cstate="print"/>
            <a:stretch>
              <a:fillRect/>
            </a:stretch>
          </p:blipFill>
          <p:spPr>
            <a:xfrm>
              <a:off x="9046978" y="231121"/>
              <a:ext cx="9241020" cy="10055878"/>
            </a:xfrm>
            <a:prstGeom prst="rect">
              <a:avLst/>
            </a:prstGeom>
          </p:spPr>
        </p:pic>
        <p:sp>
          <p:nvSpPr>
            <p:cNvPr id="5" name="object 5"/>
            <p:cNvSpPr/>
            <p:nvPr/>
          </p:nvSpPr>
          <p:spPr>
            <a:xfrm>
              <a:off x="0" y="1028700"/>
              <a:ext cx="11769090" cy="2258060"/>
            </a:xfrm>
            <a:custGeom>
              <a:avLst/>
              <a:gdLst/>
              <a:ahLst/>
              <a:cxnLst/>
              <a:rect l="l" t="t" r="r" b="b"/>
              <a:pathLst>
                <a:path w="11769090" h="2258060">
                  <a:moveTo>
                    <a:pt x="11768569" y="2258022"/>
                  </a:moveTo>
                  <a:lnTo>
                    <a:pt x="0" y="2258022"/>
                  </a:lnTo>
                  <a:lnTo>
                    <a:pt x="0" y="0"/>
                  </a:lnTo>
                  <a:lnTo>
                    <a:pt x="9672167" y="0"/>
                  </a:lnTo>
                  <a:lnTo>
                    <a:pt x="11768569" y="2258021"/>
                  </a:lnTo>
                  <a:close/>
                </a:path>
              </a:pathLst>
            </a:custGeom>
            <a:solidFill>
              <a:srgbClr val="204957"/>
            </a:solidFill>
          </p:spPr>
          <p:txBody>
            <a:bodyPr wrap="square" lIns="0" tIns="0" rIns="0" bIns="0" rtlCol="0"/>
            <a:lstStyle/>
            <a:p>
              <a:pPr marL="285750" indent="-285750">
                <a:buFont typeface="Wingdings" panose="05000000000000000000" pitchFamily="2" charset="2"/>
                <a:buChar char="q"/>
              </a:pPr>
              <a:endParaRPr/>
            </a:p>
          </p:txBody>
        </p:sp>
      </p:grpSp>
      <p:sp>
        <p:nvSpPr>
          <p:cNvPr id="7" name="object 7"/>
          <p:cNvSpPr txBox="1"/>
          <p:nvPr/>
        </p:nvSpPr>
        <p:spPr>
          <a:xfrm>
            <a:off x="780927" y="3920779"/>
            <a:ext cx="11633532" cy="3800912"/>
          </a:xfrm>
          <a:prstGeom prst="rect">
            <a:avLst/>
          </a:prstGeom>
        </p:spPr>
        <p:txBody>
          <a:bodyPr vert="horz" wrap="square" lIns="0" tIns="12065" rIns="0" bIns="0" rtlCol="0">
            <a:spAutoFit/>
          </a:bodyPr>
          <a:lstStyle/>
          <a:p>
            <a:pPr marL="12700" marR="552450" algn="just">
              <a:lnSpc>
                <a:spcPct val="113900"/>
              </a:lnSpc>
              <a:spcBef>
                <a:spcPts val="95"/>
              </a:spcBef>
              <a:tabLst>
                <a:tab pos="1510665" algn="l"/>
                <a:tab pos="1732914" algn="l"/>
                <a:tab pos="2128520" algn="l"/>
                <a:tab pos="2263140" algn="l"/>
                <a:tab pos="2701925" algn="l"/>
                <a:tab pos="3793490" algn="l"/>
                <a:tab pos="4065904" algn="l"/>
                <a:tab pos="4239895" algn="l"/>
                <a:tab pos="4754880" algn="l"/>
                <a:tab pos="6449695" algn="l"/>
                <a:tab pos="7969884" algn="l"/>
                <a:tab pos="8709025" algn="l"/>
                <a:tab pos="8874125" algn="l"/>
                <a:tab pos="9404350" algn="l"/>
              </a:tabLst>
            </a:pPr>
            <a:r>
              <a:rPr sz="2400" spc="275" dirty="0">
                <a:solidFill>
                  <a:srgbClr val="231F20"/>
                </a:solidFill>
                <a:latin typeface="+mj-lt"/>
                <a:cs typeface="Tahoma"/>
              </a:rPr>
              <a:t>L</a:t>
            </a:r>
            <a:r>
              <a:rPr sz="2400" spc="-65" dirty="0">
                <a:solidFill>
                  <a:srgbClr val="231F20"/>
                </a:solidFill>
                <a:latin typeface="+mj-lt"/>
                <a:cs typeface="Tahoma"/>
              </a:rPr>
              <a:t>'</a:t>
            </a:r>
            <a:r>
              <a:rPr sz="2400" spc="-484" dirty="0">
                <a:solidFill>
                  <a:srgbClr val="231F20"/>
                </a:solidFill>
                <a:latin typeface="+mj-lt"/>
                <a:cs typeface="Tahoma"/>
              </a:rPr>
              <a:t> </a:t>
            </a:r>
            <a:r>
              <a:rPr sz="2400" spc="350" dirty="0">
                <a:solidFill>
                  <a:srgbClr val="231F20"/>
                </a:solidFill>
                <a:latin typeface="+mj-lt"/>
                <a:cs typeface="Tahoma"/>
              </a:rPr>
              <a:t>a</a:t>
            </a:r>
            <a:r>
              <a:rPr sz="2400" spc="455" dirty="0">
                <a:solidFill>
                  <a:srgbClr val="231F20"/>
                </a:solidFill>
                <a:latin typeface="+mj-lt"/>
                <a:cs typeface="Tahoma"/>
              </a:rPr>
              <a:t>n</a:t>
            </a:r>
            <a:r>
              <a:rPr sz="2400" spc="350" dirty="0">
                <a:solidFill>
                  <a:srgbClr val="231F20"/>
                </a:solidFill>
                <a:latin typeface="+mj-lt"/>
                <a:cs typeface="Tahoma"/>
              </a:rPr>
              <a:t>a</a:t>
            </a:r>
            <a:r>
              <a:rPr sz="2400" spc="335" dirty="0">
                <a:solidFill>
                  <a:srgbClr val="231F20"/>
                </a:solidFill>
                <a:latin typeface="+mj-lt"/>
                <a:cs typeface="Tahoma"/>
              </a:rPr>
              <a:t>l</a:t>
            </a:r>
            <a:r>
              <a:rPr sz="2400" spc="240" dirty="0">
                <a:solidFill>
                  <a:srgbClr val="231F20"/>
                </a:solidFill>
                <a:latin typeface="+mj-lt"/>
                <a:cs typeface="Tahoma"/>
              </a:rPr>
              <a:t>y</a:t>
            </a:r>
            <a:r>
              <a:rPr sz="2400" spc="245" dirty="0">
                <a:solidFill>
                  <a:srgbClr val="231F20"/>
                </a:solidFill>
                <a:latin typeface="+mj-lt"/>
                <a:cs typeface="Tahoma"/>
              </a:rPr>
              <a:t>s</a:t>
            </a:r>
            <a:r>
              <a:rPr sz="2400" spc="150" dirty="0">
                <a:solidFill>
                  <a:srgbClr val="231F20"/>
                </a:solidFill>
                <a:latin typeface="+mj-lt"/>
                <a:cs typeface="Tahoma"/>
              </a:rPr>
              <a:t>e</a:t>
            </a:r>
            <a:r>
              <a:rPr sz="2400" dirty="0">
                <a:solidFill>
                  <a:srgbClr val="231F20"/>
                </a:solidFill>
                <a:latin typeface="+mj-lt"/>
                <a:cs typeface="Tahoma"/>
              </a:rPr>
              <a:t>	</a:t>
            </a:r>
            <a:r>
              <a:rPr sz="2400" spc="520" dirty="0">
                <a:solidFill>
                  <a:srgbClr val="231F20"/>
                </a:solidFill>
                <a:latin typeface="+mj-lt"/>
                <a:cs typeface="Tahoma"/>
              </a:rPr>
              <a:t>d</a:t>
            </a:r>
            <a:r>
              <a:rPr sz="2400" spc="150" dirty="0">
                <a:solidFill>
                  <a:srgbClr val="231F20"/>
                </a:solidFill>
                <a:latin typeface="+mj-lt"/>
                <a:cs typeface="Tahoma"/>
              </a:rPr>
              <a:t>e</a:t>
            </a:r>
            <a:r>
              <a:rPr lang="fr-FR" sz="2400" dirty="0">
                <a:solidFill>
                  <a:srgbClr val="231F20"/>
                </a:solidFill>
                <a:latin typeface="+mj-lt"/>
                <a:cs typeface="Tahoma"/>
              </a:rPr>
              <a:t> </a:t>
            </a:r>
            <a:r>
              <a:rPr sz="2400" spc="520" dirty="0">
                <a:solidFill>
                  <a:srgbClr val="231F20"/>
                </a:solidFill>
                <a:latin typeface="+mj-lt"/>
                <a:cs typeface="Tahoma"/>
              </a:rPr>
              <a:t>d</a:t>
            </a:r>
            <a:r>
              <a:rPr sz="2400" spc="400" dirty="0">
                <a:solidFill>
                  <a:srgbClr val="231F20"/>
                </a:solidFill>
                <a:latin typeface="+mj-lt"/>
                <a:cs typeface="Tahoma"/>
              </a:rPr>
              <a:t>o</a:t>
            </a:r>
            <a:r>
              <a:rPr sz="2400" spc="455" dirty="0">
                <a:solidFill>
                  <a:srgbClr val="231F20"/>
                </a:solidFill>
                <a:latin typeface="+mj-lt"/>
                <a:cs typeface="Tahoma"/>
              </a:rPr>
              <a:t>nn</a:t>
            </a:r>
            <a:r>
              <a:rPr sz="2400" spc="370" dirty="0">
                <a:solidFill>
                  <a:srgbClr val="231F20"/>
                </a:solidFill>
                <a:latin typeface="+mj-lt"/>
                <a:cs typeface="Tahoma"/>
              </a:rPr>
              <a:t>ée</a:t>
            </a:r>
            <a:r>
              <a:rPr sz="2400" spc="25" dirty="0">
                <a:solidFill>
                  <a:srgbClr val="231F20"/>
                </a:solidFill>
                <a:latin typeface="+mj-lt"/>
                <a:cs typeface="Tahoma"/>
              </a:rPr>
              <a:t>s</a:t>
            </a:r>
            <a:r>
              <a:rPr lang="fr-FR" sz="2400" dirty="0">
                <a:solidFill>
                  <a:srgbClr val="231F20"/>
                </a:solidFill>
                <a:latin typeface="+mj-lt"/>
                <a:cs typeface="Tahoma"/>
              </a:rPr>
              <a:t> </a:t>
            </a:r>
            <a:r>
              <a:rPr sz="2400" spc="370" dirty="0">
                <a:solidFill>
                  <a:srgbClr val="231F20"/>
                </a:solidFill>
                <a:latin typeface="+mj-lt"/>
                <a:cs typeface="Tahoma"/>
              </a:rPr>
              <a:t>e</a:t>
            </a:r>
            <a:r>
              <a:rPr sz="2400" spc="130" dirty="0">
                <a:solidFill>
                  <a:srgbClr val="231F20"/>
                </a:solidFill>
                <a:latin typeface="+mj-lt"/>
                <a:cs typeface="Tahoma"/>
              </a:rPr>
              <a:t>t</a:t>
            </a:r>
            <a:r>
              <a:rPr sz="2400" dirty="0">
                <a:solidFill>
                  <a:srgbClr val="231F20"/>
                </a:solidFill>
                <a:latin typeface="+mj-lt"/>
                <a:cs typeface="Tahoma"/>
              </a:rPr>
              <a:t>	</a:t>
            </a:r>
            <a:r>
              <a:rPr lang="fr-FR" sz="2400" dirty="0">
                <a:solidFill>
                  <a:srgbClr val="231F20"/>
                </a:solidFill>
                <a:latin typeface="+mj-lt"/>
                <a:cs typeface="Tahoma"/>
              </a:rPr>
              <a:t> </a:t>
            </a:r>
            <a:r>
              <a:rPr sz="2400" spc="335" dirty="0">
                <a:solidFill>
                  <a:srgbClr val="231F20"/>
                </a:solidFill>
                <a:latin typeface="+mj-lt"/>
                <a:cs typeface="Tahoma"/>
              </a:rPr>
              <a:t>l</a:t>
            </a:r>
            <a:r>
              <a:rPr sz="2400" spc="-65" dirty="0">
                <a:solidFill>
                  <a:srgbClr val="231F20"/>
                </a:solidFill>
                <a:latin typeface="+mj-lt"/>
                <a:cs typeface="Tahoma"/>
              </a:rPr>
              <a:t>'</a:t>
            </a:r>
            <a:r>
              <a:rPr sz="2400" spc="-484" dirty="0">
                <a:solidFill>
                  <a:srgbClr val="231F20"/>
                </a:solidFill>
                <a:latin typeface="+mj-lt"/>
                <a:cs typeface="Tahoma"/>
              </a:rPr>
              <a:t> </a:t>
            </a:r>
            <a:r>
              <a:rPr sz="2400" spc="350" dirty="0">
                <a:solidFill>
                  <a:srgbClr val="231F20"/>
                </a:solidFill>
                <a:latin typeface="+mj-lt"/>
                <a:cs typeface="Tahoma"/>
              </a:rPr>
              <a:t>a</a:t>
            </a:r>
            <a:r>
              <a:rPr sz="2400" spc="509" dirty="0">
                <a:solidFill>
                  <a:srgbClr val="231F20"/>
                </a:solidFill>
                <a:latin typeface="+mj-lt"/>
                <a:cs typeface="Tahoma"/>
              </a:rPr>
              <a:t>pp</a:t>
            </a:r>
            <a:r>
              <a:rPr sz="2400" spc="335" dirty="0">
                <a:solidFill>
                  <a:srgbClr val="231F20"/>
                </a:solidFill>
                <a:latin typeface="+mj-lt"/>
                <a:cs typeface="Tahoma"/>
              </a:rPr>
              <a:t>l</a:t>
            </a:r>
            <a:r>
              <a:rPr sz="2400" spc="310" dirty="0">
                <a:solidFill>
                  <a:srgbClr val="231F20"/>
                </a:solidFill>
                <a:latin typeface="+mj-lt"/>
                <a:cs typeface="Tahoma"/>
              </a:rPr>
              <a:t>i</a:t>
            </a:r>
            <a:r>
              <a:rPr sz="2400" spc="455" dirty="0">
                <a:solidFill>
                  <a:srgbClr val="231F20"/>
                </a:solidFill>
                <a:latin typeface="+mj-lt"/>
                <a:cs typeface="Tahoma"/>
              </a:rPr>
              <a:t>c</a:t>
            </a:r>
            <a:r>
              <a:rPr sz="2400" spc="350" dirty="0">
                <a:solidFill>
                  <a:srgbClr val="231F20"/>
                </a:solidFill>
                <a:latin typeface="+mj-lt"/>
                <a:cs typeface="Tahoma"/>
              </a:rPr>
              <a:t>at</a:t>
            </a:r>
            <a:r>
              <a:rPr sz="2400" spc="310" dirty="0">
                <a:solidFill>
                  <a:srgbClr val="231F20"/>
                </a:solidFill>
                <a:latin typeface="+mj-lt"/>
                <a:cs typeface="Tahoma"/>
              </a:rPr>
              <a:t>i</a:t>
            </a:r>
            <a:r>
              <a:rPr sz="2400" spc="400" dirty="0">
                <a:solidFill>
                  <a:srgbClr val="231F20"/>
                </a:solidFill>
                <a:latin typeface="+mj-lt"/>
                <a:cs typeface="Tahoma"/>
              </a:rPr>
              <a:t>o</a:t>
            </a:r>
            <a:r>
              <a:rPr sz="2400" spc="235" dirty="0">
                <a:solidFill>
                  <a:srgbClr val="231F20"/>
                </a:solidFill>
                <a:latin typeface="+mj-lt"/>
                <a:cs typeface="Tahoma"/>
              </a:rPr>
              <a:t>n</a:t>
            </a:r>
            <a:r>
              <a:rPr lang="fr-FR" sz="2400" dirty="0">
                <a:solidFill>
                  <a:srgbClr val="231F20"/>
                </a:solidFill>
                <a:latin typeface="+mj-lt"/>
                <a:cs typeface="Tahoma"/>
              </a:rPr>
              <a:t> </a:t>
            </a:r>
            <a:r>
              <a:rPr sz="2400" spc="520" dirty="0">
                <a:solidFill>
                  <a:srgbClr val="231F20"/>
                </a:solidFill>
                <a:latin typeface="+mj-lt"/>
                <a:cs typeface="Tahoma"/>
              </a:rPr>
              <a:t>d</a:t>
            </a:r>
            <a:r>
              <a:rPr sz="2400" spc="-65" dirty="0">
                <a:solidFill>
                  <a:srgbClr val="231F20"/>
                </a:solidFill>
                <a:latin typeface="+mj-lt"/>
                <a:cs typeface="Tahoma"/>
              </a:rPr>
              <a:t>'</a:t>
            </a:r>
            <a:r>
              <a:rPr sz="2400" spc="-484" dirty="0">
                <a:solidFill>
                  <a:srgbClr val="231F20"/>
                </a:solidFill>
                <a:latin typeface="+mj-lt"/>
                <a:cs typeface="Tahoma"/>
              </a:rPr>
              <a:t> </a:t>
            </a:r>
            <a:r>
              <a:rPr sz="2400" spc="350" dirty="0" err="1">
                <a:solidFill>
                  <a:srgbClr val="231F20"/>
                </a:solidFill>
                <a:latin typeface="+mj-lt"/>
                <a:cs typeface="Tahoma"/>
              </a:rPr>
              <a:t>a</a:t>
            </a:r>
            <a:r>
              <a:rPr sz="2400" spc="335" dirty="0" err="1">
                <a:solidFill>
                  <a:srgbClr val="231F20"/>
                </a:solidFill>
                <a:latin typeface="+mj-lt"/>
                <a:cs typeface="Tahoma"/>
              </a:rPr>
              <a:t>l</a:t>
            </a:r>
            <a:r>
              <a:rPr sz="2400" spc="420" dirty="0" err="1">
                <a:solidFill>
                  <a:srgbClr val="231F20"/>
                </a:solidFill>
                <a:latin typeface="+mj-lt"/>
                <a:cs typeface="Tahoma"/>
              </a:rPr>
              <a:t>g</a:t>
            </a:r>
            <a:r>
              <a:rPr sz="2400" spc="400" dirty="0" err="1">
                <a:solidFill>
                  <a:srgbClr val="231F20"/>
                </a:solidFill>
                <a:latin typeface="+mj-lt"/>
                <a:cs typeface="Tahoma"/>
              </a:rPr>
              <a:t>o</a:t>
            </a:r>
            <a:r>
              <a:rPr sz="2400" spc="254" dirty="0" err="1">
                <a:solidFill>
                  <a:srgbClr val="231F20"/>
                </a:solidFill>
                <a:latin typeface="+mj-lt"/>
                <a:cs typeface="Tahoma"/>
              </a:rPr>
              <a:t>r</a:t>
            </a:r>
            <a:r>
              <a:rPr sz="2400" spc="310" dirty="0" err="1">
                <a:solidFill>
                  <a:srgbClr val="231F20"/>
                </a:solidFill>
                <a:latin typeface="+mj-lt"/>
                <a:cs typeface="Tahoma"/>
              </a:rPr>
              <a:t>i</a:t>
            </a:r>
            <a:r>
              <a:rPr sz="2400" spc="350" dirty="0" err="1">
                <a:solidFill>
                  <a:srgbClr val="231F20"/>
                </a:solidFill>
                <a:latin typeface="+mj-lt"/>
                <a:cs typeface="Tahoma"/>
              </a:rPr>
              <a:t>t</a:t>
            </a:r>
            <a:r>
              <a:rPr sz="2400" spc="470" dirty="0" err="1">
                <a:solidFill>
                  <a:srgbClr val="231F20"/>
                </a:solidFill>
                <a:latin typeface="+mj-lt"/>
                <a:cs typeface="Tahoma"/>
              </a:rPr>
              <a:t>h</a:t>
            </a:r>
            <a:r>
              <a:rPr sz="2400" spc="705" dirty="0" err="1">
                <a:solidFill>
                  <a:srgbClr val="231F20"/>
                </a:solidFill>
                <a:latin typeface="+mj-lt"/>
                <a:cs typeface="Tahoma"/>
              </a:rPr>
              <a:t>m</a:t>
            </a:r>
            <a:r>
              <a:rPr sz="2400" spc="370" dirty="0" err="1">
                <a:solidFill>
                  <a:srgbClr val="231F20"/>
                </a:solidFill>
                <a:latin typeface="+mj-lt"/>
                <a:cs typeface="Tahoma"/>
              </a:rPr>
              <a:t>e</a:t>
            </a:r>
            <a:r>
              <a:rPr sz="2400" spc="25" dirty="0" err="1">
                <a:solidFill>
                  <a:srgbClr val="231F20"/>
                </a:solidFill>
                <a:latin typeface="+mj-lt"/>
                <a:cs typeface="Tahoma"/>
              </a:rPr>
              <a:t>s</a:t>
            </a:r>
            <a:r>
              <a:rPr lang="fr-FR" sz="2400" dirty="0">
                <a:solidFill>
                  <a:srgbClr val="231F20"/>
                </a:solidFill>
                <a:latin typeface="+mj-lt"/>
                <a:cs typeface="Tahoma"/>
              </a:rPr>
              <a:t>  </a:t>
            </a:r>
            <a:r>
              <a:rPr sz="2400" spc="520" dirty="0">
                <a:solidFill>
                  <a:srgbClr val="231F20"/>
                </a:solidFill>
                <a:latin typeface="+mj-lt"/>
                <a:cs typeface="Tahoma"/>
              </a:rPr>
              <a:t>d</a:t>
            </a:r>
            <a:r>
              <a:rPr sz="2400" spc="150" dirty="0">
                <a:solidFill>
                  <a:srgbClr val="231F20"/>
                </a:solidFill>
                <a:latin typeface="+mj-lt"/>
                <a:cs typeface="Tahoma"/>
              </a:rPr>
              <a:t>e</a:t>
            </a:r>
            <a:r>
              <a:rPr lang="fr-FR" sz="2400" dirty="0">
                <a:solidFill>
                  <a:srgbClr val="231F20"/>
                </a:solidFill>
                <a:latin typeface="+mj-lt"/>
                <a:cs typeface="Tahoma"/>
              </a:rPr>
              <a:t> </a:t>
            </a:r>
            <a:r>
              <a:rPr sz="2400" spc="705" dirty="0" err="1">
                <a:solidFill>
                  <a:srgbClr val="231F20"/>
                </a:solidFill>
                <a:latin typeface="+mj-lt"/>
                <a:cs typeface="Tahoma"/>
              </a:rPr>
              <a:t>m</a:t>
            </a:r>
            <a:r>
              <a:rPr sz="2400" spc="350" dirty="0" err="1">
                <a:solidFill>
                  <a:srgbClr val="231F20"/>
                </a:solidFill>
                <a:latin typeface="+mj-lt"/>
                <a:cs typeface="Tahoma"/>
              </a:rPr>
              <a:t>a</a:t>
            </a:r>
            <a:r>
              <a:rPr sz="2400" spc="455" dirty="0" err="1">
                <a:solidFill>
                  <a:srgbClr val="231F20"/>
                </a:solidFill>
                <a:latin typeface="+mj-lt"/>
                <a:cs typeface="Tahoma"/>
              </a:rPr>
              <a:t>c</a:t>
            </a:r>
            <a:r>
              <a:rPr sz="2400" spc="470" dirty="0" err="1">
                <a:solidFill>
                  <a:srgbClr val="231F20"/>
                </a:solidFill>
                <a:latin typeface="+mj-lt"/>
                <a:cs typeface="Tahoma"/>
              </a:rPr>
              <a:t>h</a:t>
            </a:r>
            <a:r>
              <a:rPr sz="2400" spc="310" dirty="0" err="1">
                <a:solidFill>
                  <a:srgbClr val="231F20"/>
                </a:solidFill>
                <a:latin typeface="+mj-lt"/>
                <a:cs typeface="Tahoma"/>
              </a:rPr>
              <a:t>i</a:t>
            </a:r>
            <a:r>
              <a:rPr lang="fr-FR" sz="2400" spc="455" dirty="0">
                <a:solidFill>
                  <a:srgbClr val="231F20"/>
                </a:solidFill>
                <a:latin typeface="+mj-lt"/>
                <a:cs typeface="Tahoma"/>
              </a:rPr>
              <a:t>ne </a:t>
            </a:r>
            <a:r>
              <a:rPr sz="2400" spc="340" dirty="0">
                <a:solidFill>
                  <a:srgbClr val="231F20"/>
                </a:solidFill>
                <a:latin typeface="+mj-lt"/>
                <a:cs typeface="Tahoma"/>
              </a:rPr>
              <a:t>learning	</a:t>
            </a:r>
            <a:r>
              <a:rPr sz="2400" spc="240" dirty="0">
                <a:solidFill>
                  <a:srgbClr val="231F20"/>
                </a:solidFill>
                <a:latin typeface="+mj-lt"/>
                <a:cs typeface="Tahoma"/>
              </a:rPr>
              <a:t>sur	</a:t>
            </a:r>
            <a:r>
              <a:rPr sz="2400" spc="245" dirty="0">
                <a:solidFill>
                  <a:srgbClr val="231F20"/>
                </a:solidFill>
                <a:latin typeface="+mj-lt"/>
                <a:cs typeface="Tahoma"/>
              </a:rPr>
              <a:t>les	</a:t>
            </a:r>
            <a:r>
              <a:rPr sz="2400" spc="280" dirty="0">
                <a:solidFill>
                  <a:srgbClr val="231F20"/>
                </a:solidFill>
                <a:latin typeface="+mj-lt"/>
                <a:cs typeface="Tahoma"/>
              </a:rPr>
              <a:t>salaires	</a:t>
            </a:r>
            <a:r>
              <a:rPr sz="2400" spc="305" dirty="0">
                <a:solidFill>
                  <a:srgbClr val="231F20"/>
                </a:solidFill>
                <a:latin typeface="+mj-lt"/>
                <a:cs typeface="Tahoma"/>
              </a:rPr>
              <a:t>des	</a:t>
            </a:r>
            <a:r>
              <a:rPr sz="2400" spc="370" dirty="0">
                <a:solidFill>
                  <a:srgbClr val="231F20"/>
                </a:solidFill>
                <a:latin typeface="+mj-lt"/>
                <a:cs typeface="Tahoma"/>
              </a:rPr>
              <a:t>employés	</a:t>
            </a:r>
            <a:r>
              <a:rPr sz="2400" spc="315" dirty="0">
                <a:solidFill>
                  <a:srgbClr val="231F20"/>
                </a:solidFill>
                <a:latin typeface="+mj-lt"/>
                <a:cs typeface="Tahoma"/>
              </a:rPr>
              <a:t>revêtent	</a:t>
            </a:r>
            <a:r>
              <a:rPr sz="2400" spc="345" dirty="0">
                <a:solidFill>
                  <a:srgbClr val="231F20"/>
                </a:solidFill>
                <a:latin typeface="+mj-lt"/>
                <a:cs typeface="Tahoma"/>
              </a:rPr>
              <a:t>une	</a:t>
            </a:r>
            <a:r>
              <a:rPr sz="2400" spc="395" dirty="0">
                <a:solidFill>
                  <a:srgbClr val="231F20"/>
                </a:solidFill>
                <a:latin typeface="+mj-lt"/>
                <a:cs typeface="Tahoma"/>
              </a:rPr>
              <a:t>importance</a:t>
            </a:r>
            <a:endParaRPr sz="2400" dirty="0">
              <a:latin typeface="+mj-lt"/>
              <a:cs typeface="Tahoma"/>
            </a:endParaRPr>
          </a:p>
          <a:p>
            <a:pPr marL="12700" marR="5080" algn="just">
              <a:lnSpc>
                <a:spcPct val="113900"/>
              </a:lnSpc>
              <a:tabLst>
                <a:tab pos="901065" algn="l"/>
                <a:tab pos="1312545" algn="l"/>
                <a:tab pos="1544955" algn="l"/>
                <a:tab pos="2077085" algn="l"/>
                <a:tab pos="2426970" algn="l"/>
                <a:tab pos="2660650" algn="l"/>
                <a:tab pos="2944495" algn="l"/>
                <a:tab pos="3107055" algn="l"/>
                <a:tab pos="3138170" algn="l"/>
                <a:tab pos="3602990" algn="l"/>
                <a:tab pos="4651375" algn="l"/>
                <a:tab pos="4855210" algn="l"/>
                <a:tab pos="5181600" algn="l"/>
                <a:tab pos="5385435" algn="l"/>
                <a:tab pos="5492750" algn="l"/>
                <a:tab pos="6711315" algn="l"/>
                <a:tab pos="6855459" algn="l"/>
                <a:tab pos="6882765" algn="l"/>
                <a:tab pos="7593965" algn="l"/>
                <a:tab pos="8220075" algn="l"/>
                <a:tab pos="8750300" algn="l"/>
                <a:tab pos="8769985" algn="l"/>
                <a:tab pos="9560560" algn="l"/>
                <a:tab pos="10280015" algn="l"/>
                <a:tab pos="10942320" algn="l"/>
              </a:tabLst>
            </a:pPr>
            <a:r>
              <a:rPr sz="2400" spc="455" dirty="0" err="1">
                <a:solidFill>
                  <a:srgbClr val="231F20"/>
                </a:solidFill>
                <a:latin typeface="+mj-lt"/>
                <a:cs typeface="Tahoma"/>
              </a:rPr>
              <a:t>c</a:t>
            </a:r>
            <a:r>
              <a:rPr sz="2400" spc="254" dirty="0" err="1">
                <a:solidFill>
                  <a:srgbClr val="231F20"/>
                </a:solidFill>
                <a:latin typeface="+mj-lt"/>
                <a:cs typeface="Tahoma"/>
              </a:rPr>
              <a:t>r</a:t>
            </a:r>
            <a:r>
              <a:rPr sz="2400" spc="434" dirty="0" err="1">
                <a:solidFill>
                  <a:srgbClr val="231F20"/>
                </a:solidFill>
                <a:latin typeface="+mj-lt"/>
                <a:cs typeface="Tahoma"/>
              </a:rPr>
              <a:t>u</a:t>
            </a:r>
            <a:r>
              <a:rPr sz="2400" spc="455" dirty="0" err="1">
                <a:solidFill>
                  <a:srgbClr val="231F20"/>
                </a:solidFill>
                <a:latin typeface="+mj-lt"/>
                <a:cs typeface="Tahoma"/>
              </a:rPr>
              <a:t>c</a:t>
            </a:r>
            <a:r>
              <a:rPr sz="2400" spc="310" dirty="0" err="1">
                <a:solidFill>
                  <a:srgbClr val="231F20"/>
                </a:solidFill>
                <a:latin typeface="+mj-lt"/>
                <a:cs typeface="Tahoma"/>
              </a:rPr>
              <a:t>i</a:t>
            </a:r>
            <a:r>
              <a:rPr sz="2400" spc="350" dirty="0" err="1">
                <a:solidFill>
                  <a:srgbClr val="231F20"/>
                </a:solidFill>
                <a:latin typeface="+mj-lt"/>
                <a:cs typeface="Tahoma"/>
              </a:rPr>
              <a:t>a</a:t>
            </a:r>
            <a:r>
              <a:rPr sz="2400" spc="335" dirty="0" err="1">
                <a:solidFill>
                  <a:srgbClr val="231F20"/>
                </a:solidFill>
                <a:latin typeface="+mj-lt"/>
                <a:cs typeface="Tahoma"/>
              </a:rPr>
              <a:t>l</a:t>
            </a:r>
            <a:r>
              <a:rPr sz="2400" spc="370" dirty="0" err="1">
                <a:solidFill>
                  <a:srgbClr val="231F20"/>
                </a:solidFill>
                <a:latin typeface="+mj-lt"/>
                <a:cs typeface="Tahoma"/>
              </a:rPr>
              <a:t>e</a:t>
            </a:r>
            <a:r>
              <a:rPr sz="2400" spc="-229" dirty="0">
                <a:solidFill>
                  <a:srgbClr val="231F20"/>
                </a:solidFill>
                <a:latin typeface="+mj-lt"/>
                <a:cs typeface="Tahoma"/>
              </a:rPr>
              <a:t>.</a:t>
            </a:r>
            <a:r>
              <a:rPr sz="2400" dirty="0">
                <a:solidFill>
                  <a:srgbClr val="231F20"/>
                </a:solidFill>
                <a:latin typeface="+mj-lt"/>
                <a:cs typeface="Tahoma"/>
              </a:rPr>
              <a:t>	</a:t>
            </a:r>
            <a:r>
              <a:rPr sz="2400" spc="325" dirty="0">
                <a:solidFill>
                  <a:srgbClr val="231F20"/>
                </a:solidFill>
                <a:latin typeface="+mj-lt"/>
                <a:cs typeface="Tahoma"/>
              </a:rPr>
              <a:t>F</a:t>
            </a:r>
            <a:r>
              <a:rPr sz="2400" spc="350" dirty="0">
                <a:solidFill>
                  <a:srgbClr val="231F20"/>
                </a:solidFill>
                <a:latin typeface="+mj-lt"/>
                <a:cs typeface="Tahoma"/>
              </a:rPr>
              <a:t>a</a:t>
            </a:r>
            <a:r>
              <a:rPr sz="2400" spc="455" dirty="0">
                <a:solidFill>
                  <a:srgbClr val="231F20"/>
                </a:solidFill>
                <a:latin typeface="+mj-lt"/>
                <a:cs typeface="Tahoma"/>
              </a:rPr>
              <a:t>c</a:t>
            </a:r>
            <a:r>
              <a:rPr sz="2400" spc="150" dirty="0">
                <a:solidFill>
                  <a:srgbClr val="231F20"/>
                </a:solidFill>
                <a:latin typeface="+mj-lt"/>
                <a:cs typeface="Tahoma"/>
              </a:rPr>
              <a:t>e</a:t>
            </a:r>
            <a:r>
              <a:rPr sz="2400" dirty="0">
                <a:solidFill>
                  <a:srgbClr val="231F20"/>
                </a:solidFill>
                <a:latin typeface="+mj-lt"/>
                <a:cs typeface="Tahoma"/>
              </a:rPr>
              <a:t>	</a:t>
            </a:r>
            <a:r>
              <a:rPr sz="2400" spc="350" dirty="0">
                <a:solidFill>
                  <a:srgbClr val="231F20"/>
                </a:solidFill>
                <a:latin typeface="+mj-lt"/>
                <a:cs typeface="Tahoma"/>
              </a:rPr>
              <a:t>a</a:t>
            </a:r>
            <a:r>
              <a:rPr sz="2400" spc="215" dirty="0">
                <a:solidFill>
                  <a:srgbClr val="231F20"/>
                </a:solidFill>
                <a:latin typeface="+mj-lt"/>
                <a:cs typeface="Tahoma"/>
              </a:rPr>
              <a:t>u</a:t>
            </a:r>
            <a:r>
              <a:rPr sz="2400" dirty="0">
                <a:solidFill>
                  <a:srgbClr val="231F20"/>
                </a:solidFill>
                <a:latin typeface="+mj-lt"/>
                <a:cs typeface="Tahoma"/>
              </a:rPr>
              <a:t>	</a:t>
            </a:r>
            <a:r>
              <a:rPr sz="2400" spc="350" dirty="0">
                <a:solidFill>
                  <a:srgbClr val="231F20"/>
                </a:solidFill>
                <a:latin typeface="+mj-lt"/>
                <a:cs typeface="Tahoma"/>
              </a:rPr>
              <a:t>t</a:t>
            </a:r>
            <a:r>
              <a:rPr sz="2400" spc="254" dirty="0">
                <a:solidFill>
                  <a:srgbClr val="231F20"/>
                </a:solidFill>
                <a:latin typeface="+mj-lt"/>
                <a:cs typeface="Tahoma"/>
              </a:rPr>
              <a:t>r</a:t>
            </a:r>
            <a:r>
              <a:rPr sz="2400" spc="350" dirty="0">
                <a:solidFill>
                  <a:srgbClr val="231F20"/>
                </a:solidFill>
                <a:latin typeface="+mj-lt"/>
                <a:cs typeface="Tahoma"/>
              </a:rPr>
              <a:t>a</a:t>
            </a:r>
            <a:r>
              <a:rPr sz="2400" spc="310" dirty="0">
                <a:solidFill>
                  <a:srgbClr val="231F20"/>
                </a:solidFill>
                <a:latin typeface="+mj-lt"/>
                <a:cs typeface="Tahoma"/>
              </a:rPr>
              <a:t>i</a:t>
            </a:r>
            <a:r>
              <a:rPr sz="2400" spc="350" dirty="0">
                <a:solidFill>
                  <a:srgbClr val="231F20"/>
                </a:solidFill>
                <a:latin typeface="+mj-lt"/>
                <a:cs typeface="Tahoma"/>
              </a:rPr>
              <a:t>t</a:t>
            </a:r>
            <a:r>
              <a:rPr sz="2400" spc="370" dirty="0">
                <a:solidFill>
                  <a:srgbClr val="231F20"/>
                </a:solidFill>
                <a:latin typeface="+mj-lt"/>
                <a:cs typeface="Tahoma"/>
              </a:rPr>
              <a:t>e</a:t>
            </a:r>
            <a:r>
              <a:rPr sz="2400" spc="705" dirty="0">
                <a:solidFill>
                  <a:srgbClr val="231F20"/>
                </a:solidFill>
                <a:latin typeface="+mj-lt"/>
                <a:cs typeface="Tahoma"/>
              </a:rPr>
              <a:t>m</a:t>
            </a:r>
            <a:r>
              <a:rPr sz="2400" spc="370" dirty="0">
                <a:solidFill>
                  <a:srgbClr val="231F20"/>
                </a:solidFill>
                <a:latin typeface="+mj-lt"/>
                <a:cs typeface="Tahoma"/>
              </a:rPr>
              <a:t>e</a:t>
            </a:r>
            <a:r>
              <a:rPr sz="2400" spc="455" dirty="0">
                <a:solidFill>
                  <a:srgbClr val="231F20"/>
                </a:solidFill>
                <a:latin typeface="+mj-lt"/>
                <a:cs typeface="Tahoma"/>
              </a:rPr>
              <a:t>n</a:t>
            </a:r>
            <a:r>
              <a:rPr sz="2400" spc="130" dirty="0">
                <a:solidFill>
                  <a:srgbClr val="231F20"/>
                </a:solidFill>
                <a:latin typeface="+mj-lt"/>
                <a:cs typeface="Tahoma"/>
              </a:rPr>
              <a:t>t</a:t>
            </a:r>
            <a:r>
              <a:rPr sz="2400" dirty="0">
                <a:solidFill>
                  <a:srgbClr val="231F20"/>
                </a:solidFill>
                <a:latin typeface="+mj-lt"/>
                <a:cs typeface="Tahoma"/>
              </a:rPr>
              <a:t>	</a:t>
            </a:r>
            <a:r>
              <a:rPr sz="2400" spc="520" dirty="0">
                <a:solidFill>
                  <a:srgbClr val="231F20"/>
                </a:solidFill>
                <a:latin typeface="+mj-lt"/>
                <a:cs typeface="Tahoma"/>
              </a:rPr>
              <a:t>d</a:t>
            </a:r>
            <a:r>
              <a:rPr sz="2400" spc="150" dirty="0">
                <a:solidFill>
                  <a:srgbClr val="231F20"/>
                </a:solidFill>
                <a:latin typeface="+mj-lt"/>
                <a:cs typeface="Tahoma"/>
              </a:rPr>
              <a:t>e</a:t>
            </a:r>
            <a:r>
              <a:rPr sz="2400" dirty="0">
                <a:solidFill>
                  <a:srgbClr val="231F20"/>
                </a:solidFill>
                <a:latin typeface="+mj-lt"/>
                <a:cs typeface="Tahoma"/>
              </a:rPr>
              <a:t>	</a:t>
            </a:r>
            <a:r>
              <a:rPr sz="2400" spc="229" dirty="0">
                <a:solidFill>
                  <a:srgbClr val="231F20"/>
                </a:solidFill>
                <a:latin typeface="+mj-lt"/>
                <a:cs typeface="Tahoma"/>
              </a:rPr>
              <a:t>v</a:t>
            </a:r>
            <a:r>
              <a:rPr sz="2400" spc="400" dirty="0">
                <a:solidFill>
                  <a:srgbClr val="231F20"/>
                </a:solidFill>
                <a:latin typeface="+mj-lt"/>
                <a:cs typeface="Tahoma"/>
              </a:rPr>
              <a:t>o</a:t>
            </a:r>
            <a:r>
              <a:rPr sz="2400" spc="335" dirty="0">
                <a:solidFill>
                  <a:srgbClr val="231F20"/>
                </a:solidFill>
                <a:latin typeface="+mj-lt"/>
                <a:cs typeface="Tahoma"/>
              </a:rPr>
              <a:t>l</a:t>
            </a:r>
            <a:r>
              <a:rPr sz="2400" spc="434" dirty="0">
                <a:solidFill>
                  <a:srgbClr val="231F20"/>
                </a:solidFill>
                <a:latin typeface="+mj-lt"/>
                <a:cs typeface="Tahoma"/>
              </a:rPr>
              <a:t>u</a:t>
            </a:r>
            <a:r>
              <a:rPr sz="2400" spc="705" dirty="0">
                <a:solidFill>
                  <a:srgbClr val="231F20"/>
                </a:solidFill>
                <a:latin typeface="+mj-lt"/>
                <a:cs typeface="Tahoma"/>
              </a:rPr>
              <a:t>m</a:t>
            </a:r>
            <a:r>
              <a:rPr sz="2400" spc="370" dirty="0">
                <a:solidFill>
                  <a:srgbClr val="231F20"/>
                </a:solidFill>
                <a:latin typeface="+mj-lt"/>
                <a:cs typeface="Tahoma"/>
              </a:rPr>
              <a:t>e</a:t>
            </a:r>
            <a:r>
              <a:rPr sz="2400" spc="25" dirty="0">
                <a:solidFill>
                  <a:srgbClr val="231F20"/>
                </a:solidFill>
                <a:latin typeface="+mj-lt"/>
                <a:cs typeface="Tahoma"/>
              </a:rPr>
              <a:t>s</a:t>
            </a:r>
            <a:r>
              <a:rPr sz="2400" dirty="0">
                <a:solidFill>
                  <a:srgbClr val="231F20"/>
                </a:solidFill>
                <a:latin typeface="+mj-lt"/>
                <a:cs typeface="Tahoma"/>
              </a:rPr>
              <a:t>		</a:t>
            </a:r>
            <a:r>
              <a:rPr sz="2400" spc="705" dirty="0">
                <a:solidFill>
                  <a:srgbClr val="231F20"/>
                </a:solidFill>
                <a:latin typeface="+mj-lt"/>
                <a:cs typeface="Tahoma"/>
              </a:rPr>
              <a:t>m</a:t>
            </a:r>
            <a:r>
              <a:rPr sz="2400" spc="350" dirty="0">
                <a:solidFill>
                  <a:srgbClr val="231F20"/>
                </a:solidFill>
                <a:latin typeface="+mj-lt"/>
                <a:cs typeface="Tahoma"/>
              </a:rPr>
              <a:t>a</a:t>
            </a:r>
            <a:r>
              <a:rPr sz="2400" spc="245" dirty="0">
                <a:solidFill>
                  <a:srgbClr val="231F20"/>
                </a:solidFill>
                <a:latin typeface="+mj-lt"/>
                <a:cs typeface="Tahoma"/>
              </a:rPr>
              <a:t>ss</a:t>
            </a:r>
            <a:r>
              <a:rPr sz="2400" spc="310" dirty="0">
                <a:solidFill>
                  <a:srgbClr val="231F20"/>
                </a:solidFill>
                <a:latin typeface="+mj-lt"/>
                <a:cs typeface="Tahoma"/>
              </a:rPr>
              <a:t>i</a:t>
            </a:r>
            <a:r>
              <a:rPr sz="2400" spc="240" dirty="0">
                <a:solidFill>
                  <a:srgbClr val="231F20"/>
                </a:solidFill>
                <a:latin typeface="+mj-lt"/>
                <a:cs typeface="Tahoma"/>
              </a:rPr>
              <a:t>f</a:t>
            </a:r>
            <a:r>
              <a:rPr sz="2400" spc="25" dirty="0">
                <a:solidFill>
                  <a:srgbClr val="231F20"/>
                </a:solidFill>
                <a:latin typeface="+mj-lt"/>
                <a:cs typeface="Tahoma"/>
              </a:rPr>
              <a:t>s</a:t>
            </a:r>
            <a:r>
              <a:rPr sz="2400" dirty="0">
                <a:solidFill>
                  <a:srgbClr val="231F20"/>
                </a:solidFill>
                <a:latin typeface="+mj-lt"/>
                <a:cs typeface="Tahoma"/>
              </a:rPr>
              <a:t>	</a:t>
            </a:r>
            <a:r>
              <a:rPr sz="2400" spc="520" dirty="0">
                <a:solidFill>
                  <a:srgbClr val="231F20"/>
                </a:solidFill>
                <a:latin typeface="+mj-lt"/>
                <a:cs typeface="Tahoma"/>
              </a:rPr>
              <a:t>d</a:t>
            </a:r>
            <a:r>
              <a:rPr sz="2400" spc="150" dirty="0">
                <a:solidFill>
                  <a:srgbClr val="231F20"/>
                </a:solidFill>
                <a:latin typeface="+mj-lt"/>
                <a:cs typeface="Tahoma"/>
              </a:rPr>
              <a:t>e</a:t>
            </a:r>
            <a:r>
              <a:rPr sz="2400" dirty="0">
                <a:solidFill>
                  <a:srgbClr val="231F20"/>
                </a:solidFill>
                <a:latin typeface="+mj-lt"/>
                <a:cs typeface="Tahoma"/>
              </a:rPr>
              <a:t>	</a:t>
            </a:r>
            <a:r>
              <a:rPr sz="2400" spc="520" dirty="0">
                <a:solidFill>
                  <a:srgbClr val="231F20"/>
                </a:solidFill>
                <a:latin typeface="+mj-lt"/>
                <a:cs typeface="Tahoma"/>
              </a:rPr>
              <a:t>d</a:t>
            </a:r>
            <a:r>
              <a:rPr sz="2400" spc="400" dirty="0">
                <a:solidFill>
                  <a:srgbClr val="231F20"/>
                </a:solidFill>
                <a:latin typeface="+mj-lt"/>
                <a:cs typeface="Tahoma"/>
              </a:rPr>
              <a:t>o</a:t>
            </a:r>
            <a:r>
              <a:rPr sz="2400" spc="455" dirty="0">
                <a:solidFill>
                  <a:srgbClr val="231F20"/>
                </a:solidFill>
                <a:latin typeface="+mj-lt"/>
                <a:cs typeface="Tahoma"/>
              </a:rPr>
              <a:t>nn</a:t>
            </a:r>
            <a:r>
              <a:rPr sz="2400" spc="370" dirty="0">
                <a:solidFill>
                  <a:srgbClr val="231F20"/>
                </a:solidFill>
                <a:latin typeface="+mj-lt"/>
                <a:cs typeface="Tahoma"/>
              </a:rPr>
              <a:t>ée</a:t>
            </a:r>
            <a:r>
              <a:rPr sz="2400" spc="25" dirty="0">
                <a:solidFill>
                  <a:srgbClr val="231F20"/>
                </a:solidFill>
                <a:latin typeface="+mj-lt"/>
                <a:cs typeface="Tahoma"/>
              </a:rPr>
              <a:t>s</a:t>
            </a:r>
            <a:r>
              <a:rPr sz="2400" dirty="0">
                <a:solidFill>
                  <a:srgbClr val="231F20"/>
                </a:solidFill>
                <a:latin typeface="+mj-lt"/>
                <a:cs typeface="Tahoma"/>
              </a:rPr>
              <a:t>	</a:t>
            </a:r>
            <a:r>
              <a:rPr sz="2400" spc="509" dirty="0">
                <a:solidFill>
                  <a:srgbClr val="231F20"/>
                </a:solidFill>
                <a:latin typeface="+mj-lt"/>
                <a:cs typeface="Tahoma"/>
              </a:rPr>
              <a:t>p</a:t>
            </a:r>
            <a:r>
              <a:rPr sz="2400" spc="350" dirty="0">
                <a:solidFill>
                  <a:srgbClr val="231F20"/>
                </a:solidFill>
                <a:latin typeface="+mj-lt"/>
                <a:cs typeface="Tahoma"/>
              </a:rPr>
              <a:t>a</a:t>
            </a:r>
            <a:r>
              <a:rPr sz="2400" spc="35" dirty="0">
                <a:solidFill>
                  <a:srgbClr val="231F20"/>
                </a:solidFill>
                <a:latin typeface="+mj-lt"/>
                <a:cs typeface="Tahoma"/>
              </a:rPr>
              <a:t>r</a:t>
            </a:r>
            <a:r>
              <a:rPr sz="2400" dirty="0">
                <a:solidFill>
                  <a:srgbClr val="231F20"/>
                </a:solidFill>
                <a:latin typeface="+mj-lt"/>
                <a:cs typeface="Tahoma"/>
              </a:rPr>
              <a:t>	</a:t>
            </a:r>
            <a:r>
              <a:rPr sz="2400" spc="335" dirty="0">
                <a:solidFill>
                  <a:srgbClr val="231F20"/>
                </a:solidFill>
                <a:latin typeface="+mj-lt"/>
                <a:cs typeface="Tahoma"/>
              </a:rPr>
              <a:t>l</a:t>
            </a:r>
            <a:r>
              <a:rPr sz="2400" spc="370" dirty="0">
                <a:solidFill>
                  <a:srgbClr val="231F20"/>
                </a:solidFill>
                <a:latin typeface="+mj-lt"/>
                <a:cs typeface="Tahoma"/>
              </a:rPr>
              <a:t>e</a:t>
            </a:r>
            <a:r>
              <a:rPr sz="2400" spc="20" dirty="0">
                <a:solidFill>
                  <a:srgbClr val="231F20"/>
                </a:solidFill>
                <a:latin typeface="+mj-lt"/>
                <a:cs typeface="Tahoma"/>
              </a:rPr>
              <a:t>s  </a:t>
            </a:r>
            <a:r>
              <a:rPr sz="2400" spc="290" dirty="0">
                <a:solidFill>
                  <a:srgbClr val="231F20"/>
                </a:solidFill>
                <a:latin typeface="+mj-lt"/>
                <a:cs typeface="Tahoma"/>
              </a:rPr>
              <a:t>entreprises,	</a:t>
            </a:r>
            <a:r>
              <a:rPr sz="2400" spc="330" dirty="0">
                <a:solidFill>
                  <a:srgbClr val="231F20"/>
                </a:solidFill>
                <a:latin typeface="+mj-lt"/>
                <a:cs typeface="Tahoma"/>
              </a:rPr>
              <a:t>Spark		</a:t>
            </a:r>
            <a:r>
              <a:rPr sz="2400" spc="200" dirty="0">
                <a:solidFill>
                  <a:srgbClr val="231F20"/>
                </a:solidFill>
                <a:latin typeface="+mj-lt"/>
                <a:cs typeface="Tahoma"/>
              </a:rPr>
              <a:t>se	</a:t>
            </a:r>
            <a:r>
              <a:rPr sz="2400" spc="360" dirty="0">
                <a:solidFill>
                  <a:srgbClr val="231F20"/>
                </a:solidFill>
                <a:latin typeface="+mj-lt"/>
                <a:cs typeface="Tahoma"/>
              </a:rPr>
              <a:t>positionne		</a:t>
            </a:r>
            <a:r>
              <a:rPr sz="2400" spc="484" dirty="0">
                <a:solidFill>
                  <a:srgbClr val="231F20"/>
                </a:solidFill>
                <a:latin typeface="+mj-lt"/>
                <a:cs typeface="Tahoma"/>
              </a:rPr>
              <a:t>comme	</a:t>
            </a:r>
            <a:r>
              <a:rPr sz="2400" spc="345" dirty="0">
                <a:solidFill>
                  <a:srgbClr val="231F20"/>
                </a:solidFill>
                <a:latin typeface="+mj-lt"/>
                <a:cs typeface="Tahoma"/>
              </a:rPr>
              <a:t>une	</a:t>
            </a:r>
            <a:r>
              <a:rPr sz="2400" spc="365" dirty="0">
                <a:solidFill>
                  <a:srgbClr val="231F20"/>
                </a:solidFill>
                <a:latin typeface="+mj-lt"/>
                <a:cs typeface="Tahoma"/>
              </a:rPr>
              <a:t>plateforme	</a:t>
            </a:r>
            <a:r>
              <a:rPr sz="2400" spc="340" dirty="0">
                <a:solidFill>
                  <a:srgbClr val="231F20"/>
                </a:solidFill>
                <a:latin typeface="+mj-lt"/>
                <a:cs typeface="Tahoma"/>
              </a:rPr>
              <a:t>puissante </a:t>
            </a:r>
            <a:r>
              <a:rPr sz="2400" spc="345" dirty="0">
                <a:solidFill>
                  <a:srgbClr val="231F20"/>
                </a:solidFill>
                <a:latin typeface="+mj-lt"/>
                <a:cs typeface="Tahoma"/>
              </a:rPr>
              <a:t> </a:t>
            </a:r>
            <a:r>
              <a:rPr sz="2400" spc="509" dirty="0">
                <a:solidFill>
                  <a:srgbClr val="231F20"/>
                </a:solidFill>
                <a:latin typeface="+mj-lt"/>
                <a:cs typeface="Tahoma"/>
              </a:rPr>
              <a:t>p</a:t>
            </a:r>
            <a:r>
              <a:rPr sz="2400" spc="400" dirty="0">
                <a:solidFill>
                  <a:srgbClr val="231F20"/>
                </a:solidFill>
                <a:latin typeface="+mj-lt"/>
                <a:cs typeface="Tahoma"/>
              </a:rPr>
              <a:t>o</a:t>
            </a:r>
            <a:r>
              <a:rPr sz="2400" spc="434" dirty="0">
                <a:solidFill>
                  <a:srgbClr val="231F20"/>
                </a:solidFill>
                <a:latin typeface="+mj-lt"/>
                <a:cs typeface="Tahoma"/>
              </a:rPr>
              <a:t>u</a:t>
            </a:r>
            <a:r>
              <a:rPr sz="2400" spc="35" dirty="0">
                <a:solidFill>
                  <a:srgbClr val="231F20"/>
                </a:solidFill>
                <a:latin typeface="+mj-lt"/>
                <a:cs typeface="Tahoma"/>
              </a:rPr>
              <a:t>r</a:t>
            </a:r>
            <a:r>
              <a:rPr sz="2400" dirty="0">
                <a:solidFill>
                  <a:srgbClr val="231F20"/>
                </a:solidFill>
                <a:latin typeface="+mj-lt"/>
                <a:cs typeface="Tahoma"/>
              </a:rPr>
              <a:t>	</a:t>
            </a:r>
            <a:r>
              <a:rPr sz="2400" spc="335" dirty="0">
                <a:solidFill>
                  <a:srgbClr val="231F20"/>
                </a:solidFill>
                <a:latin typeface="+mj-lt"/>
                <a:cs typeface="Tahoma"/>
              </a:rPr>
              <a:t>l</a:t>
            </a:r>
            <a:r>
              <a:rPr sz="2400" spc="130" dirty="0">
                <a:solidFill>
                  <a:srgbClr val="231F20"/>
                </a:solidFill>
                <a:latin typeface="+mj-lt"/>
                <a:cs typeface="Tahoma"/>
              </a:rPr>
              <a:t>a</a:t>
            </a:r>
            <a:r>
              <a:rPr sz="2400" dirty="0">
                <a:solidFill>
                  <a:srgbClr val="231F20"/>
                </a:solidFill>
                <a:latin typeface="+mj-lt"/>
                <a:cs typeface="Tahoma"/>
              </a:rPr>
              <a:t>	</a:t>
            </a:r>
            <a:r>
              <a:rPr sz="2400" spc="420" dirty="0">
                <a:solidFill>
                  <a:srgbClr val="231F20"/>
                </a:solidFill>
                <a:latin typeface="+mj-lt"/>
                <a:cs typeface="Tahoma"/>
              </a:rPr>
              <a:t>g</a:t>
            </a:r>
            <a:r>
              <a:rPr sz="2400" spc="370" dirty="0">
                <a:solidFill>
                  <a:srgbClr val="231F20"/>
                </a:solidFill>
                <a:latin typeface="+mj-lt"/>
                <a:cs typeface="Tahoma"/>
              </a:rPr>
              <a:t>e</a:t>
            </a:r>
            <a:r>
              <a:rPr sz="2400" spc="245" dirty="0">
                <a:solidFill>
                  <a:srgbClr val="231F20"/>
                </a:solidFill>
                <a:latin typeface="+mj-lt"/>
                <a:cs typeface="Tahoma"/>
              </a:rPr>
              <a:t>s</a:t>
            </a:r>
            <a:r>
              <a:rPr sz="2400" spc="350" dirty="0">
                <a:solidFill>
                  <a:srgbClr val="231F20"/>
                </a:solidFill>
                <a:latin typeface="+mj-lt"/>
                <a:cs typeface="Tahoma"/>
              </a:rPr>
              <a:t>t</a:t>
            </a:r>
            <a:r>
              <a:rPr sz="2400" spc="310" dirty="0">
                <a:solidFill>
                  <a:srgbClr val="231F20"/>
                </a:solidFill>
                <a:latin typeface="+mj-lt"/>
                <a:cs typeface="Tahoma"/>
              </a:rPr>
              <a:t>i</a:t>
            </a:r>
            <a:r>
              <a:rPr sz="2400" spc="400" dirty="0">
                <a:solidFill>
                  <a:srgbClr val="231F20"/>
                </a:solidFill>
                <a:latin typeface="+mj-lt"/>
                <a:cs typeface="Tahoma"/>
              </a:rPr>
              <a:t>o</a:t>
            </a:r>
            <a:r>
              <a:rPr sz="2400" spc="235" dirty="0">
                <a:solidFill>
                  <a:srgbClr val="231F20"/>
                </a:solidFill>
                <a:latin typeface="+mj-lt"/>
                <a:cs typeface="Tahoma"/>
              </a:rPr>
              <a:t>n</a:t>
            </a:r>
            <a:r>
              <a:rPr sz="2400" dirty="0">
                <a:solidFill>
                  <a:srgbClr val="231F20"/>
                </a:solidFill>
                <a:latin typeface="+mj-lt"/>
                <a:cs typeface="Tahoma"/>
              </a:rPr>
              <a:t>	</a:t>
            </a:r>
            <a:r>
              <a:rPr sz="2400" spc="370" dirty="0">
                <a:solidFill>
                  <a:srgbClr val="231F20"/>
                </a:solidFill>
                <a:latin typeface="+mj-lt"/>
                <a:cs typeface="Tahoma"/>
              </a:rPr>
              <a:t>e</a:t>
            </a:r>
            <a:r>
              <a:rPr sz="2400" spc="130" dirty="0">
                <a:solidFill>
                  <a:srgbClr val="231F20"/>
                </a:solidFill>
                <a:latin typeface="+mj-lt"/>
                <a:cs typeface="Tahoma"/>
              </a:rPr>
              <a:t>t</a:t>
            </a:r>
            <a:r>
              <a:rPr sz="2400" dirty="0">
                <a:solidFill>
                  <a:srgbClr val="231F20"/>
                </a:solidFill>
                <a:latin typeface="+mj-lt"/>
                <a:cs typeface="Tahoma"/>
              </a:rPr>
              <a:t>	</a:t>
            </a:r>
            <a:r>
              <a:rPr sz="2400" spc="335" dirty="0">
                <a:solidFill>
                  <a:srgbClr val="231F20"/>
                </a:solidFill>
                <a:latin typeface="+mj-lt"/>
                <a:cs typeface="Tahoma"/>
              </a:rPr>
              <a:t>l</a:t>
            </a:r>
            <a:r>
              <a:rPr sz="2400" spc="-65" dirty="0">
                <a:solidFill>
                  <a:srgbClr val="231F20"/>
                </a:solidFill>
                <a:latin typeface="+mj-lt"/>
                <a:cs typeface="Tahoma"/>
              </a:rPr>
              <a:t>'</a:t>
            </a:r>
            <a:r>
              <a:rPr sz="2400" spc="-484" dirty="0">
                <a:solidFill>
                  <a:srgbClr val="231F20"/>
                </a:solidFill>
                <a:latin typeface="+mj-lt"/>
                <a:cs typeface="Tahoma"/>
              </a:rPr>
              <a:t> </a:t>
            </a:r>
            <a:r>
              <a:rPr sz="2400" spc="350" dirty="0">
                <a:solidFill>
                  <a:srgbClr val="231F20"/>
                </a:solidFill>
                <a:latin typeface="+mj-lt"/>
                <a:cs typeface="Tahoma"/>
              </a:rPr>
              <a:t>a</a:t>
            </a:r>
            <a:r>
              <a:rPr sz="2400" spc="455" dirty="0">
                <a:solidFill>
                  <a:srgbClr val="231F20"/>
                </a:solidFill>
                <a:latin typeface="+mj-lt"/>
                <a:cs typeface="Tahoma"/>
              </a:rPr>
              <a:t>n</a:t>
            </a:r>
            <a:r>
              <a:rPr sz="2400" spc="350" dirty="0">
                <a:solidFill>
                  <a:srgbClr val="231F20"/>
                </a:solidFill>
                <a:latin typeface="+mj-lt"/>
                <a:cs typeface="Tahoma"/>
              </a:rPr>
              <a:t>a</a:t>
            </a:r>
            <a:r>
              <a:rPr sz="2400" spc="335" dirty="0">
                <a:solidFill>
                  <a:srgbClr val="231F20"/>
                </a:solidFill>
                <a:latin typeface="+mj-lt"/>
                <a:cs typeface="Tahoma"/>
              </a:rPr>
              <a:t>l</a:t>
            </a:r>
            <a:r>
              <a:rPr sz="2400" spc="240" dirty="0">
                <a:solidFill>
                  <a:srgbClr val="231F20"/>
                </a:solidFill>
                <a:latin typeface="+mj-lt"/>
                <a:cs typeface="Tahoma"/>
              </a:rPr>
              <a:t>y</a:t>
            </a:r>
            <a:r>
              <a:rPr sz="2400" spc="245" dirty="0">
                <a:solidFill>
                  <a:srgbClr val="231F20"/>
                </a:solidFill>
                <a:latin typeface="+mj-lt"/>
                <a:cs typeface="Tahoma"/>
              </a:rPr>
              <a:t>s</a:t>
            </a:r>
            <a:r>
              <a:rPr sz="2400" spc="150" dirty="0">
                <a:solidFill>
                  <a:srgbClr val="231F20"/>
                </a:solidFill>
                <a:latin typeface="+mj-lt"/>
                <a:cs typeface="Tahoma"/>
              </a:rPr>
              <a:t>e</a:t>
            </a:r>
            <a:r>
              <a:rPr sz="2400" dirty="0">
                <a:solidFill>
                  <a:srgbClr val="231F20"/>
                </a:solidFill>
                <a:latin typeface="+mj-lt"/>
                <a:cs typeface="Tahoma"/>
              </a:rPr>
              <a:t>	</a:t>
            </a:r>
            <a:r>
              <a:rPr sz="2400" spc="520" dirty="0">
                <a:solidFill>
                  <a:srgbClr val="231F20"/>
                </a:solidFill>
                <a:latin typeface="+mj-lt"/>
                <a:cs typeface="Tahoma"/>
              </a:rPr>
              <a:t>d</a:t>
            </a:r>
            <a:r>
              <a:rPr sz="2400" spc="150" dirty="0">
                <a:solidFill>
                  <a:srgbClr val="231F20"/>
                </a:solidFill>
                <a:latin typeface="+mj-lt"/>
                <a:cs typeface="Tahoma"/>
              </a:rPr>
              <a:t>e</a:t>
            </a:r>
            <a:r>
              <a:rPr sz="2400" dirty="0">
                <a:solidFill>
                  <a:srgbClr val="231F20"/>
                </a:solidFill>
                <a:latin typeface="+mj-lt"/>
                <a:cs typeface="Tahoma"/>
              </a:rPr>
              <a:t>	</a:t>
            </a:r>
            <a:r>
              <a:rPr sz="2400" spc="520" dirty="0">
                <a:solidFill>
                  <a:srgbClr val="231F20"/>
                </a:solidFill>
                <a:latin typeface="+mj-lt"/>
                <a:cs typeface="Tahoma"/>
              </a:rPr>
              <a:t>d</a:t>
            </a:r>
            <a:r>
              <a:rPr sz="2400" spc="400" dirty="0">
                <a:solidFill>
                  <a:srgbClr val="231F20"/>
                </a:solidFill>
                <a:latin typeface="+mj-lt"/>
                <a:cs typeface="Tahoma"/>
              </a:rPr>
              <a:t>o</a:t>
            </a:r>
            <a:r>
              <a:rPr sz="2400" spc="455" dirty="0">
                <a:solidFill>
                  <a:srgbClr val="231F20"/>
                </a:solidFill>
                <a:latin typeface="+mj-lt"/>
                <a:cs typeface="Tahoma"/>
              </a:rPr>
              <a:t>nn</a:t>
            </a:r>
            <a:r>
              <a:rPr sz="2400" spc="370" dirty="0">
                <a:solidFill>
                  <a:srgbClr val="231F20"/>
                </a:solidFill>
                <a:latin typeface="+mj-lt"/>
                <a:cs typeface="Tahoma"/>
              </a:rPr>
              <a:t>ée</a:t>
            </a:r>
            <a:r>
              <a:rPr sz="2400" spc="25" dirty="0">
                <a:solidFill>
                  <a:srgbClr val="231F20"/>
                </a:solidFill>
                <a:latin typeface="+mj-lt"/>
                <a:cs typeface="Tahoma"/>
              </a:rPr>
              <a:t>s</a:t>
            </a:r>
            <a:r>
              <a:rPr sz="2400" dirty="0">
                <a:solidFill>
                  <a:srgbClr val="231F20"/>
                </a:solidFill>
                <a:latin typeface="+mj-lt"/>
                <a:cs typeface="Tahoma"/>
              </a:rPr>
              <a:t>	</a:t>
            </a:r>
            <a:r>
              <a:rPr sz="2400" spc="520" dirty="0">
                <a:solidFill>
                  <a:srgbClr val="231F20"/>
                </a:solidFill>
                <a:latin typeface="+mj-lt"/>
                <a:cs typeface="Tahoma"/>
              </a:rPr>
              <a:t>d</a:t>
            </a:r>
            <a:r>
              <a:rPr sz="2400" spc="310" dirty="0">
                <a:solidFill>
                  <a:srgbClr val="231F20"/>
                </a:solidFill>
                <a:latin typeface="+mj-lt"/>
                <a:cs typeface="Tahoma"/>
              </a:rPr>
              <a:t>i</a:t>
            </a:r>
            <a:r>
              <a:rPr sz="2400" spc="245" dirty="0">
                <a:solidFill>
                  <a:srgbClr val="231F20"/>
                </a:solidFill>
                <a:latin typeface="+mj-lt"/>
                <a:cs typeface="Tahoma"/>
              </a:rPr>
              <a:t>s</a:t>
            </a:r>
            <a:r>
              <a:rPr sz="2400" spc="350" dirty="0">
                <a:solidFill>
                  <a:srgbClr val="231F20"/>
                </a:solidFill>
                <a:latin typeface="+mj-lt"/>
                <a:cs typeface="Tahoma"/>
              </a:rPr>
              <a:t>t</a:t>
            </a:r>
            <a:r>
              <a:rPr sz="2400" spc="254" dirty="0">
                <a:solidFill>
                  <a:srgbClr val="231F20"/>
                </a:solidFill>
                <a:latin typeface="+mj-lt"/>
                <a:cs typeface="Tahoma"/>
              </a:rPr>
              <a:t>r</a:t>
            </a:r>
            <a:r>
              <a:rPr sz="2400" spc="310" dirty="0">
                <a:solidFill>
                  <a:srgbClr val="231F20"/>
                </a:solidFill>
                <a:latin typeface="+mj-lt"/>
                <a:cs typeface="Tahoma"/>
              </a:rPr>
              <a:t>i</a:t>
            </a:r>
            <a:r>
              <a:rPr sz="2400" spc="509" dirty="0">
                <a:solidFill>
                  <a:srgbClr val="231F20"/>
                </a:solidFill>
                <a:latin typeface="+mj-lt"/>
                <a:cs typeface="Tahoma"/>
              </a:rPr>
              <a:t>b</a:t>
            </a:r>
            <a:r>
              <a:rPr sz="2400" spc="434" dirty="0">
                <a:solidFill>
                  <a:srgbClr val="231F20"/>
                </a:solidFill>
                <a:latin typeface="+mj-lt"/>
                <a:cs typeface="Tahoma"/>
              </a:rPr>
              <a:t>u</a:t>
            </a:r>
            <a:r>
              <a:rPr sz="2400" spc="370" dirty="0">
                <a:solidFill>
                  <a:srgbClr val="231F20"/>
                </a:solidFill>
                <a:latin typeface="+mj-lt"/>
                <a:cs typeface="Tahoma"/>
              </a:rPr>
              <a:t>ée</a:t>
            </a:r>
            <a:r>
              <a:rPr sz="2400" spc="245" dirty="0">
                <a:solidFill>
                  <a:srgbClr val="231F20"/>
                </a:solidFill>
                <a:latin typeface="+mj-lt"/>
                <a:cs typeface="Tahoma"/>
              </a:rPr>
              <a:t>s</a:t>
            </a:r>
            <a:r>
              <a:rPr sz="2400" spc="-229" dirty="0">
                <a:solidFill>
                  <a:srgbClr val="231F20"/>
                </a:solidFill>
                <a:latin typeface="+mj-lt"/>
                <a:cs typeface="Tahoma"/>
              </a:rPr>
              <a:t>.</a:t>
            </a:r>
            <a:r>
              <a:rPr sz="2400" dirty="0">
                <a:solidFill>
                  <a:srgbClr val="231F20"/>
                </a:solidFill>
                <a:latin typeface="+mj-lt"/>
                <a:cs typeface="Tahoma"/>
              </a:rPr>
              <a:t>		</a:t>
            </a:r>
            <a:r>
              <a:rPr sz="2400" spc="275" dirty="0">
                <a:solidFill>
                  <a:srgbClr val="231F20"/>
                </a:solidFill>
                <a:latin typeface="+mj-lt"/>
                <a:cs typeface="Tahoma"/>
              </a:rPr>
              <a:t>L</a:t>
            </a:r>
            <a:r>
              <a:rPr sz="2400" spc="-65" dirty="0">
                <a:solidFill>
                  <a:srgbClr val="231F20"/>
                </a:solidFill>
                <a:latin typeface="+mj-lt"/>
                <a:cs typeface="Tahoma"/>
              </a:rPr>
              <a:t>'</a:t>
            </a:r>
            <a:r>
              <a:rPr sz="2400" spc="-484" dirty="0">
                <a:solidFill>
                  <a:srgbClr val="231F20"/>
                </a:solidFill>
                <a:latin typeface="+mj-lt"/>
                <a:cs typeface="Tahoma"/>
              </a:rPr>
              <a:t> </a:t>
            </a:r>
            <a:r>
              <a:rPr sz="2400" spc="434" dirty="0">
                <a:solidFill>
                  <a:srgbClr val="231F20"/>
                </a:solidFill>
                <a:latin typeface="+mj-lt"/>
                <a:cs typeface="Tahoma"/>
              </a:rPr>
              <a:t>u</a:t>
            </a:r>
            <a:r>
              <a:rPr sz="2400" spc="350" dirty="0">
                <a:solidFill>
                  <a:srgbClr val="231F20"/>
                </a:solidFill>
                <a:latin typeface="+mj-lt"/>
                <a:cs typeface="Tahoma"/>
              </a:rPr>
              <a:t>t</a:t>
            </a:r>
            <a:r>
              <a:rPr sz="2400" spc="310" dirty="0">
                <a:solidFill>
                  <a:srgbClr val="231F20"/>
                </a:solidFill>
                <a:latin typeface="+mj-lt"/>
                <a:cs typeface="Tahoma"/>
              </a:rPr>
              <a:t>i</a:t>
            </a:r>
            <a:r>
              <a:rPr sz="2400" spc="335" dirty="0">
                <a:solidFill>
                  <a:srgbClr val="231F20"/>
                </a:solidFill>
                <a:latin typeface="+mj-lt"/>
                <a:cs typeface="Tahoma"/>
              </a:rPr>
              <a:t>l</a:t>
            </a:r>
            <a:r>
              <a:rPr sz="2400" spc="310" dirty="0">
                <a:solidFill>
                  <a:srgbClr val="231F20"/>
                </a:solidFill>
                <a:latin typeface="+mj-lt"/>
                <a:cs typeface="Tahoma"/>
              </a:rPr>
              <a:t>i</a:t>
            </a:r>
            <a:r>
              <a:rPr sz="2400" spc="245" dirty="0">
                <a:solidFill>
                  <a:srgbClr val="231F20"/>
                </a:solidFill>
                <a:latin typeface="+mj-lt"/>
                <a:cs typeface="Tahoma"/>
              </a:rPr>
              <a:t>s</a:t>
            </a:r>
            <a:r>
              <a:rPr sz="2400" spc="350" dirty="0">
                <a:solidFill>
                  <a:srgbClr val="231F20"/>
                </a:solidFill>
                <a:latin typeface="+mj-lt"/>
                <a:cs typeface="Tahoma"/>
              </a:rPr>
              <a:t>at</a:t>
            </a:r>
            <a:r>
              <a:rPr sz="2400" spc="310" dirty="0">
                <a:solidFill>
                  <a:srgbClr val="231F20"/>
                </a:solidFill>
                <a:latin typeface="+mj-lt"/>
                <a:cs typeface="Tahoma"/>
              </a:rPr>
              <a:t>i</a:t>
            </a:r>
            <a:r>
              <a:rPr sz="2400" spc="400" dirty="0">
                <a:solidFill>
                  <a:srgbClr val="231F20"/>
                </a:solidFill>
                <a:latin typeface="+mj-lt"/>
                <a:cs typeface="Tahoma"/>
              </a:rPr>
              <a:t>o</a:t>
            </a:r>
            <a:r>
              <a:rPr sz="2400" spc="235" dirty="0">
                <a:solidFill>
                  <a:srgbClr val="231F20"/>
                </a:solidFill>
                <a:latin typeface="+mj-lt"/>
                <a:cs typeface="Tahoma"/>
              </a:rPr>
              <a:t>n</a:t>
            </a:r>
            <a:endParaRPr sz="2400" dirty="0">
              <a:latin typeface="+mj-lt"/>
              <a:cs typeface="Tahoma"/>
            </a:endParaRPr>
          </a:p>
          <a:p>
            <a:pPr marL="12700" marR="445770" algn="just">
              <a:lnSpc>
                <a:spcPct val="113900"/>
              </a:lnSpc>
            </a:pPr>
            <a:r>
              <a:rPr sz="2400" spc="320" dirty="0" err="1">
                <a:solidFill>
                  <a:srgbClr val="231F20"/>
                </a:solidFill>
                <a:latin typeface="+mj-lt"/>
                <a:cs typeface="Tahoma"/>
              </a:rPr>
              <a:t>croissante</a:t>
            </a:r>
            <a:r>
              <a:rPr sz="2400" spc="375" dirty="0">
                <a:solidFill>
                  <a:srgbClr val="231F20"/>
                </a:solidFill>
                <a:latin typeface="+mj-lt"/>
                <a:cs typeface="Tahoma"/>
              </a:rPr>
              <a:t> </a:t>
            </a:r>
            <a:r>
              <a:rPr sz="2400" spc="335" dirty="0">
                <a:solidFill>
                  <a:srgbClr val="231F20"/>
                </a:solidFill>
                <a:latin typeface="+mj-lt"/>
                <a:cs typeface="Tahoma"/>
              </a:rPr>
              <a:t>de</a:t>
            </a:r>
            <a:r>
              <a:rPr sz="2400" spc="380" dirty="0">
                <a:solidFill>
                  <a:srgbClr val="231F20"/>
                </a:solidFill>
                <a:latin typeface="+mj-lt"/>
                <a:cs typeface="Tahoma"/>
              </a:rPr>
              <a:t> </a:t>
            </a:r>
            <a:r>
              <a:rPr sz="2400" spc="375" dirty="0">
                <a:solidFill>
                  <a:srgbClr val="231F20"/>
                </a:solidFill>
                <a:latin typeface="+mj-lt"/>
                <a:cs typeface="Tahoma"/>
              </a:rPr>
              <a:t>techniques </a:t>
            </a:r>
            <a:r>
              <a:rPr sz="2400" spc="335" dirty="0">
                <a:solidFill>
                  <a:srgbClr val="231F20"/>
                </a:solidFill>
                <a:latin typeface="+mj-lt"/>
                <a:cs typeface="Tahoma"/>
              </a:rPr>
              <a:t>de</a:t>
            </a:r>
            <a:r>
              <a:rPr sz="2400" spc="380" dirty="0">
                <a:solidFill>
                  <a:srgbClr val="231F20"/>
                </a:solidFill>
                <a:latin typeface="+mj-lt"/>
                <a:cs typeface="Tahoma"/>
              </a:rPr>
              <a:t> </a:t>
            </a:r>
            <a:r>
              <a:rPr sz="2400" spc="415" dirty="0">
                <a:solidFill>
                  <a:srgbClr val="231F20"/>
                </a:solidFill>
                <a:latin typeface="+mj-lt"/>
                <a:cs typeface="Tahoma"/>
              </a:rPr>
              <a:t>machine</a:t>
            </a:r>
            <a:r>
              <a:rPr sz="2400" spc="380" dirty="0">
                <a:solidFill>
                  <a:srgbClr val="231F20"/>
                </a:solidFill>
                <a:latin typeface="+mj-lt"/>
                <a:cs typeface="Tahoma"/>
              </a:rPr>
              <a:t> </a:t>
            </a:r>
            <a:r>
              <a:rPr sz="2400" spc="340" dirty="0">
                <a:solidFill>
                  <a:srgbClr val="231F20"/>
                </a:solidFill>
                <a:latin typeface="+mj-lt"/>
                <a:cs typeface="Tahoma"/>
              </a:rPr>
              <a:t>learning</a:t>
            </a:r>
            <a:r>
              <a:rPr sz="2400" spc="375" dirty="0">
                <a:solidFill>
                  <a:srgbClr val="231F20"/>
                </a:solidFill>
                <a:latin typeface="+mj-lt"/>
                <a:cs typeface="Tahoma"/>
              </a:rPr>
              <a:t> </a:t>
            </a:r>
            <a:r>
              <a:rPr sz="2400" spc="90" dirty="0">
                <a:solidFill>
                  <a:srgbClr val="231F20"/>
                </a:solidFill>
                <a:latin typeface="+mj-lt"/>
                <a:cs typeface="Tahoma"/>
              </a:rPr>
              <a:t>s'</a:t>
            </a:r>
            <a:r>
              <a:rPr sz="2400" spc="-480" dirty="0">
                <a:solidFill>
                  <a:srgbClr val="231F20"/>
                </a:solidFill>
                <a:latin typeface="+mj-lt"/>
                <a:cs typeface="Tahoma"/>
              </a:rPr>
              <a:t> </a:t>
            </a:r>
            <a:r>
              <a:rPr sz="2400" spc="270" dirty="0">
                <a:solidFill>
                  <a:srgbClr val="231F20"/>
                </a:solidFill>
                <a:latin typeface="+mj-lt"/>
                <a:cs typeface="Tahoma"/>
              </a:rPr>
              <a:t>avère</a:t>
            </a:r>
            <a:r>
              <a:rPr sz="2400" spc="375" dirty="0">
                <a:solidFill>
                  <a:srgbClr val="231F20"/>
                </a:solidFill>
                <a:latin typeface="+mj-lt"/>
                <a:cs typeface="Tahoma"/>
              </a:rPr>
              <a:t> </a:t>
            </a:r>
            <a:r>
              <a:rPr sz="2400" spc="320" dirty="0">
                <a:solidFill>
                  <a:srgbClr val="231F20"/>
                </a:solidFill>
                <a:latin typeface="+mj-lt"/>
                <a:cs typeface="Tahoma"/>
              </a:rPr>
              <a:t>essentielle </a:t>
            </a:r>
            <a:r>
              <a:rPr sz="2400" spc="-690" dirty="0">
                <a:solidFill>
                  <a:srgbClr val="231F20"/>
                </a:solidFill>
                <a:latin typeface="+mj-lt"/>
                <a:cs typeface="Tahoma"/>
              </a:rPr>
              <a:t> </a:t>
            </a:r>
            <a:r>
              <a:rPr sz="2400" spc="345" dirty="0">
                <a:solidFill>
                  <a:srgbClr val="231F20"/>
                </a:solidFill>
                <a:latin typeface="+mj-lt"/>
                <a:cs typeface="Tahoma"/>
              </a:rPr>
              <a:t>pour décrypter </a:t>
            </a:r>
            <a:r>
              <a:rPr sz="2400" spc="245" dirty="0">
                <a:solidFill>
                  <a:srgbClr val="231F20"/>
                </a:solidFill>
                <a:latin typeface="+mj-lt"/>
                <a:cs typeface="Tahoma"/>
              </a:rPr>
              <a:t>les </a:t>
            </a:r>
            <a:r>
              <a:rPr sz="2400" spc="335" dirty="0">
                <a:solidFill>
                  <a:srgbClr val="231F20"/>
                </a:solidFill>
                <a:latin typeface="+mj-lt"/>
                <a:cs typeface="Tahoma"/>
              </a:rPr>
              <a:t>tendances, </a:t>
            </a:r>
            <a:r>
              <a:rPr sz="2400" spc="360" dirty="0">
                <a:solidFill>
                  <a:srgbClr val="231F20"/>
                </a:solidFill>
                <a:latin typeface="+mj-lt"/>
                <a:cs typeface="Tahoma"/>
              </a:rPr>
              <a:t>optimiser </a:t>
            </a:r>
            <a:r>
              <a:rPr sz="2400" spc="245" dirty="0">
                <a:solidFill>
                  <a:srgbClr val="231F20"/>
                </a:solidFill>
                <a:latin typeface="+mj-lt"/>
                <a:cs typeface="Tahoma"/>
              </a:rPr>
              <a:t>les </a:t>
            </a:r>
            <a:r>
              <a:rPr sz="2400" spc="335" dirty="0">
                <a:solidFill>
                  <a:srgbClr val="231F20"/>
                </a:solidFill>
                <a:latin typeface="+mj-lt"/>
                <a:cs typeface="Tahoma"/>
              </a:rPr>
              <a:t>coûts </a:t>
            </a:r>
            <a:r>
              <a:rPr sz="2400" spc="250" dirty="0">
                <a:solidFill>
                  <a:srgbClr val="231F20"/>
                </a:solidFill>
                <a:latin typeface="+mj-lt"/>
                <a:cs typeface="Tahoma"/>
              </a:rPr>
              <a:t>et </a:t>
            </a:r>
            <a:r>
              <a:rPr sz="2400" spc="360" dirty="0">
                <a:solidFill>
                  <a:srgbClr val="231F20"/>
                </a:solidFill>
                <a:latin typeface="+mj-lt"/>
                <a:cs typeface="Tahoma"/>
              </a:rPr>
              <a:t>prendre </a:t>
            </a:r>
            <a:r>
              <a:rPr sz="2400" spc="305" dirty="0">
                <a:solidFill>
                  <a:srgbClr val="231F20"/>
                </a:solidFill>
                <a:latin typeface="+mj-lt"/>
                <a:cs typeface="Tahoma"/>
              </a:rPr>
              <a:t>des </a:t>
            </a:r>
            <a:r>
              <a:rPr sz="2400" spc="310" dirty="0">
                <a:solidFill>
                  <a:srgbClr val="231F20"/>
                </a:solidFill>
                <a:latin typeface="+mj-lt"/>
                <a:cs typeface="Tahoma"/>
              </a:rPr>
              <a:t> </a:t>
            </a:r>
            <a:r>
              <a:rPr sz="2400" spc="345" dirty="0">
                <a:solidFill>
                  <a:srgbClr val="231F20"/>
                </a:solidFill>
                <a:latin typeface="+mj-lt"/>
                <a:cs typeface="Tahoma"/>
              </a:rPr>
              <a:t>décisions</a:t>
            </a:r>
            <a:r>
              <a:rPr sz="2400" spc="360" dirty="0">
                <a:solidFill>
                  <a:srgbClr val="231F20"/>
                </a:solidFill>
                <a:latin typeface="+mj-lt"/>
                <a:cs typeface="Tahoma"/>
              </a:rPr>
              <a:t> </a:t>
            </a:r>
            <a:r>
              <a:rPr sz="2400" spc="335" dirty="0">
                <a:solidFill>
                  <a:srgbClr val="231F20"/>
                </a:solidFill>
                <a:latin typeface="+mj-lt"/>
                <a:cs typeface="Tahoma"/>
              </a:rPr>
              <a:t>stratégiques</a:t>
            </a:r>
            <a:r>
              <a:rPr sz="2400" spc="365" dirty="0">
                <a:solidFill>
                  <a:srgbClr val="231F20"/>
                </a:solidFill>
                <a:latin typeface="+mj-lt"/>
                <a:cs typeface="Tahoma"/>
              </a:rPr>
              <a:t> </a:t>
            </a:r>
            <a:r>
              <a:rPr sz="2400" spc="305" dirty="0">
                <a:solidFill>
                  <a:srgbClr val="231F20"/>
                </a:solidFill>
                <a:latin typeface="+mj-lt"/>
                <a:cs typeface="Tahoma"/>
              </a:rPr>
              <a:t>en</a:t>
            </a:r>
            <a:r>
              <a:rPr sz="2400" spc="360" dirty="0">
                <a:solidFill>
                  <a:srgbClr val="231F20"/>
                </a:solidFill>
                <a:latin typeface="+mj-lt"/>
                <a:cs typeface="Tahoma"/>
              </a:rPr>
              <a:t> </a:t>
            </a:r>
            <a:r>
              <a:rPr sz="2400" spc="355" dirty="0">
                <a:solidFill>
                  <a:srgbClr val="231F20"/>
                </a:solidFill>
                <a:latin typeface="+mj-lt"/>
                <a:cs typeface="Tahoma"/>
              </a:rPr>
              <a:t>matière</a:t>
            </a:r>
            <a:r>
              <a:rPr sz="2400" spc="365" dirty="0">
                <a:solidFill>
                  <a:srgbClr val="231F20"/>
                </a:solidFill>
                <a:latin typeface="+mj-lt"/>
                <a:cs typeface="Tahoma"/>
              </a:rPr>
              <a:t> </a:t>
            </a:r>
            <a:r>
              <a:rPr sz="2400" spc="335" dirty="0">
                <a:solidFill>
                  <a:srgbClr val="231F20"/>
                </a:solidFill>
                <a:latin typeface="+mj-lt"/>
                <a:cs typeface="Tahoma"/>
              </a:rPr>
              <a:t>de</a:t>
            </a:r>
            <a:r>
              <a:rPr sz="2400" spc="365" dirty="0">
                <a:solidFill>
                  <a:srgbClr val="231F20"/>
                </a:solidFill>
                <a:latin typeface="+mj-lt"/>
                <a:cs typeface="Tahoma"/>
              </a:rPr>
              <a:t> </a:t>
            </a:r>
            <a:r>
              <a:rPr sz="2400" spc="335" dirty="0">
                <a:solidFill>
                  <a:srgbClr val="231F20"/>
                </a:solidFill>
                <a:latin typeface="+mj-lt"/>
                <a:cs typeface="Tahoma"/>
              </a:rPr>
              <a:t>gestion</a:t>
            </a:r>
            <a:r>
              <a:rPr sz="2400" spc="360" dirty="0">
                <a:solidFill>
                  <a:srgbClr val="231F20"/>
                </a:solidFill>
                <a:latin typeface="+mj-lt"/>
                <a:cs typeface="Tahoma"/>
              </a:rPr>
              <a:t> </a:t>
            </a:r>
            <a:r>
              <a:rPr sz="2400" spc="305" dirty="0">
                <a:solidFill>
                  <a:srgbClr val="231F20"/>
                </a:solidFill>
                <a:latin typeface="+mj-lt"/>
                <a:cs typeface="Tahoma"/>
              </a:rPr>
              <a:t>des</a:t>
            </a:r>
            <a:r>
              <a:rPr sz="2400" spc="365" dirty="0">
                <a:solidFill>
                  <a:srgbClr val="231F20"/>
                </a:solidFill>
                <a:latin typeface="+mj-lt"/>
                <a:cs typeface="Tahoma"/>
              </a:rPr>
              <a:t> </a:t>
            </a:r>
            <a:r>
              <a:rPr sz="2400" spc="305" dirty="0">
                <a:solidFill>
                  <a:srgbClr val="231F20"/>
                </a:solidFill>
                <a:latin typeface="+mj-lt"/>
                <a:cs typeface="Tahoma"/>
              </a:rPr>
              <a:t>ressources</a:t>
            </a:r>
            <a:endParaRPr sz="2400" dirty="0">
              <a:latin typeface="+mj-lt"/>
              <a:cs typeface="Tahoma"/>
            </a:endParaRPr>
          </a:p>
          <a:p>
            <a:pPr marL="12700" algn="just">
              <a:lnSpc>
                <a:spcPct val="100000"/>
              </a:lnSpc>
              <a:spcBef>
                <a:spcPts val="375"/>
              </a:spcBef>
            </a:pPr>
            <a:r>
              <a:rPr sz="2400" spc="345" dirty="0">
                <a:solidFill>
                  <a:srgbClr val="231F20"/>
                </a:solidFill>
                <a:latin typeface="+mj-lt"/>
                <a:cs typeface="Tahoma"/>
              </a:rPr>
              <a:t>humaines.</a:t>
            </a:r>
            <a:endParaRPr sz="2400" dirty="0">
              <a:latin typeface="+mj-lt"/>
              <a:cs typeface="Tahoma"/>
            </a:endParaRPr>
          </a:p>
        </p:txBody>
      </p:sp>
      <p:pic>
        <p:nvPicPr>
          <p:cNvPr id="8" name="object 8"/>
          <p:cNvPicPr/>
          <p:nvPr/>
        </p:nvPicPr>
        <p:blipFill>
          <a:blip r:embed="rId4" cstate="print"/>
          <a:stretch>
            <a:fillRect/>
          </a:stretch>
        </p:blipFill>
        <p:spPr>
          <a:xfrm>
            <a:off x="591" y="7837251"/>
            <a:ext cx="5253468" cy="2459744"/>
          </a:xfrm>
          <a:prstGeom prst="rect">
            <a:avLst/>
          </a:prstGeom>
        </p:spPr>
      </p:pic>
      <p:sp>
        <p:nvSpPr>
          <p:cNvPr id="9" name="object 9"/>
          <p:cNvSpPr txBox="1">
            <a:spLocks noGrp="1"/>
          </p:cNvSpPr>
          <p:nvPr>
            <p:ph type="title"/>
          </p:nvPr>
        </p:nvSpPr>
        <p:spPr>
          <a:xfrm>
            <a:off x="2225412" y="1341738"/>
            <a:ext cx="7553959" cy="1050925"/>
          </a:xfrm>
          <a:prstGeom prst="rect">
            <a:avLst/>
          </a:prstGeom>
        </p:spPr>
        <p:txBody>
          <a:bodyPr vert="horz" wrap="square" lIns="0" tIns="15875" rIns="0" bIns="0" rtlCol="0">
            <a:spAutoFit/>
          </a:bodyPr>
          <a:lstStyle/>
          <a:p>
            <a:pPr marL="12700">
              <a:lnSpc>
                <a:spcPct val="100000"/>
              </a:lnSpc>
              <a:spcBef>
                <a:spcPts val="125"/>
              </a:spcBef>
            </a:pPr>
            <a:r>
              <a:rPr sz="6700" spc="655" dirty="0"/>
              <a:t>INTRODUCTION</a:t>
            </a:r>
            <a:endParaRPr sz="6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1" name="object 11"/>
          <p:cNvPicPr/>
          <p:nvPr/>
        </p:nvPicPr>
        <p:blipFill>
          <a:blip r:embed="rId3" cstate="print"/>
          <a:stretch>
            <a:fillRect/>
          </a:stretch>
        </p:blipFill>
        <p:spPr>
          <a:xfrm>
            <a:off x="-12006" y="9287065"/>
            <a:ext cx="3793876" cy="1243957"/>
          </a:xfrm>
          <a:prstGeom prst="rect">
            <a:avLst/>
          </a:prstGeom>
        </p:spPr>
      </p:pic>
      <p:pic>
        <p:nvPicPr>
          <p:cNvPr id="12" name="object 12"/>
          <p:cNvPicPr/>
          <p:nvPr/>
        </p:nvPicPr>
        <p:blipFill>
          <a:blip r:embed="rId4"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5"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3ème Modèle: Gradient Boosting Trees :</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pic>
        <p:nvPicPr>
          <p:cNvPr id="20" name="Image 19"/>
          <p:cNvPicPr/>
          <p:nvPr/>
        </p:nvPicPr>
        <p:blipFill>
          <a:blip r:embed="rId6" cstate="print"/>
          <a:stretch>
            <a:fillRect/>
          </a:stretch>
        </p:blipFill>
        <p:spPr>
          <a:xfrm>
            <a:off x="1981201" y="4226544"/>
            <a:ext cx="12700872" cy="1330207"/>
          </a:xfrm>
          <a:prstGeom prst="rect">
            <a:avLst/>
          </a:prstGeom>
          <a:ln w="38100">
            <a:solidFill>
              <a:schemeClr val="accent1">
                <a:lumMod val="50000"/>
              </a:schemeClr>
            </a:solidFill>
          </a:ln>
        </p:spPr>
      </p:pic>
      <p:pic>
        <p:nvPicPr>
          <p:cNvPr id="21" name="Image 20"/>
          <p:cNvPicPr/>
          <p:nvPr/>
        </p:nvPicPr>
        <p:blipFill>
          <a:blip r:embed="rId7" cstate="print"/>
          <a:stretch>
            <a:fillRect/>
          </a:stretch>
        </p:blipFill>
        <p:spPr>
          <a:xfrm>
            <a:off x="1981202" y="5748790"/>
            <a:ext cx="12700872" cy="1480782"/>
          </a:xfrm>
          <a:prstGeom prst="rect">
            <a:avLst/>
          </a:prstGeom>
          <a:ln w="38100">
            <a:solidFill>
              <a:schemeClr val="accent1">
                <a:lumMod val="50000"/>
              </a:schemeClr>
            </a:solidFill>
          </a:ln>
        </p:spPr>
      </p:pic>
      <p:pic>
        <p:nvPicPr>
          <p:cNvPr id="22" name="Image 21"/>
          <p:cNvPicPr/>
          <p:nvPr/>
        </p:nvPicPr>
        <p:blipFill>
          <a:blip r:embed="rId8" cstate="print"/>
          <a:stretch>
            <a:fillRect/>
          </a:stretch>
        </p:blipFill>
        <p:spPr>
          <a:xfrm>
            <a:off x="1981202" y="7473595"/>
            <a:ext cx="12700872" cy="1419213"/>
          </a:xfrm>
          <a:prstGeom prst="rect">
            <a:avLst/>
          </a:prstGeom>
          <a:ln w="38100">
            <a:solidFill>
              <a:schemeClr val="accent1">
                <a:lumMod val="50000"/>
              </a:schemeClr>
            </a:solidFill>
          </a:ln>
        </p:spPr>
      </p:pic>
    </p:spTree>
    <p:extLst>
      <p:ext uri="{BB962C8B-B14F-4D97-AF65-F5344CB8AC3E}">
        <p14:creationId xmlns:p14="http://schemas.microsoft.com/office/powerpoint/2010/main" val="142026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4"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Application du 3ème Modèle: Gradient Boosting Trees :</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sp>
        <p:nvSpPr>
          <p:cNvPr id="19" name="Rectangle 18"/>
          <p:cNvSpPr/>
          <p:nvPr/>
        </p:nvSpPr>
        <p:spPr>
          <a:xfrm>
            <a:off x="412844" y="4088027"/>
            <a:ext cx="5346400" cy="407035"/>
          </a:xfrm>
          <a:prstGeom prst="rect">
            <a:avLst/>
          </a:prstGeom>
        </p:spPr>
        <p:txBody>
          <a:bodyPr wrap="none">
            <a:spAutoFit/>
          </a:bodyPr>
          <a:lstStyle/>
          <a:p>
            <a:pPr marL="342900" lvl="0" indent="-342900" algn="just">
              <a:lnSpc>
                <a:spcPct val="107000"/>
              </a:lnSpc>
              <a:spcAft>
                <a:spcPts val="800"/>
              </a:spcAft>
              <a:buFont typeface="Wingdings" panose="05000000000000000000" pitchFamily="2" charset="2"/>
              <a:buChar char="q"/>
            </a:pPr>
            <a:r>
              <a:rPr lang="fr-FR" sz="2000" dirty="0">
                <a:latin typeface="Constantia" panose="02030602050306030303" pitchFamily="18" charset="0"/>
                <a:ea typeface="Calibri" panose="020F0502020204030204" pitchFamily="34" charset="0"/>
                <a:cs typeface="Times New Roman" panose="02020603050405020304" pitchFamily="18" charset="0"/>
              </a:rPr>
              <a:t>Comparaison entre le salaire réel et prédits :</a:t>
            </a:r>
            <a:endParaRPr lang="fr-FR" sz="2000" dirty="0">
              <a:effectLst/>
              <a:latin typeface="Constantia" panose="02030602050306030303" pitchFamily="18" charset="0"/>
              <a:ea typeface="Calibri" panose="020F0502020204030204" pitchFamily="34" charset="0"/>
              <a:cs typeface="Times New Roman" panose="02020603050405020304" pitchFamily="18" charset="0"/>
            </a:endParaRPr>
          </a:p>
        </p:txBody>
      </p:sp>
      <p:pic>
        <p:nvPicPr>
          <p:cNvPr id="23" name="Image 22"/>
          <p:cNvPicPr/>
          <p:nvPr/>
        </p:nvPicPr>
        <p:blipFill>
          <a:blip r:embed="rId5" cstate="print"/>
          <a:stretch>
            <a:fillRect/>
          </a:stretch>
        </p:blipFill>
        <p:spPr>
          <a:xfrm>
            <a:off x="1981200" y="4583553"/>
            <a:ext cx="12700873" cy="4786358"/>
          </a:xfrm>
          <a:prstGeom prst="rect">
            <a:avLst/>
          </a:prstGeom>
          <a:ln w="38100">
            <a:solidFill>
              <a:schemeClr val="accent1">
                <a:lumMod val="50000"/>
              </a:schemeClr>
            </a:solidFill>
          </a:ln>
        </p:spPr>
      </p:pic>
      <p:pic>
        <p:nvPicPr>
          <p:cNvPr id="11" name="object 11"/>
          <p:cNvPicPr/>
          <p:nvPr/>
        </p:nvPicPr>
        <p:blipFill>
          <a:blip r:embed="rId6" cstate="print"/>
          <a:stretch>
            <a:fillRect/>
          </a:stretch>
        </p:blipFill>
        <p:spPr>
          <a:xfrm>
            <a:off x="-14785" y="9369911"/>
            <a:ext cx="3793876" cy="1243957"/>
          </a:xfrm>
          <a:prstGeom prst="rect">
            <a:avLst/>
          </a:prstGeom>
        </p:spPr>
      </p:pic>
    </p:spTree>
    <p:extLst>
      <p:ext uri="{BB962C8B-B14F-4D97-AF65-F5344CB8AC3E}">
        <p14:creationId xmlns:p14="http://schemas.microsoft.com/office/powerpoint/2010/main" val="501744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3110210" cy="2049145"/>
            </a:xfrm>
            <a:custGeom>
              <a:avLst/>
              <a:gdLst/>
              <a:ahLst/>
              <a:cxnLst/>
              <a:rect l="l" t="t" r="r" b="b"/>
              <a:pathLst>
                <a:path w="13110210" h="2049145">
                  <a:moveTo>
                    <a:pt x="13110117" y="2048885"/>
                  </a:moveTo>
                  <a:lnTo>
                    <a:pt x="0" y="2048885"/>
                  </a:lnTo>
                  <a:lnTo>
                    <a:pt x="0" y="0"/>
                  </a:lnTo>
                  <a:lnTo>
                    <a:pt x="11207884" y="0"/>
                  </a:lnTo>
                  <a:lnTo>
                    <a:pt x="13110117" y="2048883"/>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7" name="object 7"/>
          <p:cNvGrpSpPr/>
          <p:nvPr/>
        </p:nvGrpSpPr>
        <p:grpSpPr>
          <a:xfrm>
            <a:off x="0" y="0"/>
            <a:ext cx="18288000" cy="981075"/>
            <a:chOff x="0" y="0"/>
            <a:chExt cx="18288000" cy="981075"/>
          </a:xfrm>
        </p:grpSpPr>
        <p:sp>
          <p:nvSpPr>
            <p:cNvPr id="8" name="object 8"/>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9" name="object 9"/>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0" name="object 10"/>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24039" y="9521335"/>
            <a:ext cx="2163959" cy="775418"/>
          </a:xfrm>
          <a:prstGeom prst="rect">
            <a:avLst/>
          </a:prstGeom>
        </p:spPr>
      </p:pic>
      <p:sp>
        <p:nvSpPr>
          <p:cNvPr id="14" name="object 14"/>
          <p:cNvSpPr txBox="1"/>
          <p:nvPr/>
        </p:nvSpPr>
        <p:spPr>
          <a:xfrm>
            <a:off x="213794" y="1233859"/>
            <a:ext cx="10988040" cy="2470420"/>
          </a:xfrm>
          <a:prstGeom prst="rect">
            <a:avLst/>
          </a:prstGeom>
        </p:spPr>
        <p:txBody>
          <a:bodyPr vert="horz" wrap="square" lIns="0" tIns="12700" rIns="0" bIns="0" rtlCol="0">
            <a:spAutoFit/>
          </a:bodyPr>
          <a:lstStyle/>
          <a:p>
            <a:pPr marL="3209925" marR="5080" indent="-3197860">
              <a:lnSpc>
                <a:spcPct val="114100"/>
              </a:lnSpc>
              <a:spcBef>
                <a:spcPts val="100"/>
              </a:spcBef>
            </a:pPr>
            <a:r>
              <a:rPr lang="fr-FR" sz="48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Application des Modèles ML en utilisant Spark </a:t>
            </a:r>
          </a:p>
          <a:p>
            <a:pPr marL="3209925" marR="5080" indent="-3197860">
              <a:lnSpc>
                <a:spcPct val="114100"/>
              </a:lnSpc>
              <a:spcBef>
                <a:spcPts val="100"/>
              </a:spcBef>
            </a:pPr>
            <a:endParaRPr sz="4750" b="1" dirty="0">
              <a:latin typeface="Microsoft Sans Serif"/>
              <a:cs typeface="Microsoft Sans Serif"/>
            </a:endParaRPr>
          </a:p>
        </p:txBody>
      </p:sp>
      <p:pic>
        <p:nvPicPr>
          <p:cNvPr id="15" name="object 15"/>
          <p:cNvPicPr/>
          <p:nvPr/>
        </p:nvPicPr>
        <p:blipFill>
          <a:blip r:embed="rId4" cstate="print"/>
          <a:stretch>
            <a:fillRect/>
          </a:stretch>
        </p:blipFill>
        <p:spPr>
          <a:xfrm>
            <a:off x="380999" y="3731213"/>
            <a:ext cx="142875" cy="142874"/>
          </a:xfrm>
          <a:prstGeom prst="rect">
            <a:avLst/>
          </a:prstGeom>
        </p:spPr>
      </p:pic>
      <p:sp>
        <p:nvSpPr>
          <p:cNvPr id="16" name="object 16"/>
          <p:cNvSpPr txBox="1"/>
          <p:nvPr/>
        </p:nvSpPr>
        <p:spPr>
          <a:xfrm>
            <a:off x="721320" y="3505820"/>
            <a:ext cx="17566680" cy="1072088"/>
          </a:xfrm>
          <a:prstGeom prst="rect">
            <a:avLst/>
          </a:prstGeom>
        </p:spPr>
        <p:txBody>
          <a:bodyPr vert="horz" wrap="square" lIns="0" tIns="12700" rIns="0" bIns="0" rtlCol="0">
            <a:spAutoFit/>
          </a:bodyPr>
          <a:lstStyle/>
          <a:p>
            <a:pPr marL="12700">
              <a:spcBef>
                <a:spcPts val="100"/>
              </a:spcBef>
              <a:tabLst>
                <a:tab pos="6708775" algn="l"/>
              </a:tabLst>
            </a:pPr>
            <a:r>
              <a:rPr lang="fr-FR" sz="3400" b="1" spc="330" dirty="0">
                <a:solidFill>
                  <a:srgbClr val="335062"/>
                </a:solidFill>
                <a:latin typeface="Tahoma"/>
                <a:cs typeface="Tahoma"/>
              </a:rPr>
              <a:t>Comparaison entre les 3 modèles :</a:t>
            </a:r>
            <a:endParaRPr lang="fr-FR" sz="4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tabLst>
                <a:tab pos="6708775" algn="l"/>
              </a:tabLst>
            </a:pPr>
            <a:endParaRPr sz="3400" dirty="0">
              <a:latin typeface="Tahoma"/>
              <a:cs typeface="Tahoma"/>
            </a:endParaRPr>
          </a:p>
        </p:txBody>
      </p:sp>
      <p:pic>
        <p:nvPicPr>
          <p:cNvPr id="11" name="object 11"/>
          <p:cNvPicPr/>
          <p:nvPr/>
        </p:nvPicPr>
        <p:blipFill>
          <a:blip r:embed="rId5" cstate="print"/>
          <a:stretch>
            <a:fillRect/>
          </a:stretch>
        </p:blipFill>
        <p:spPr>
          <a:xfrm>
            <a:off x="-14785" y="9369911"/>
            <a:ext cx="3793876" cy="1243957"/>
          </a:xfrm>
          <a:prstGeom prst="rect">
            <a:avLst/>
          </a:prstGeom>
        </p:spPr>
      </p:pic>
      <p:sp>
        <p:nvSpPr>
          <p:cNvPr id="13" name="Rectangle 12"/>
          <p:cNvSpPr/>
          <p:nvPr/>
        </p:nvSpPr>
        <p:spPr>
          <a:xfrm>
            <a:off x="213794" y="4130320"/>
            <a:ext cx="16169206" cy="5016758"/>
          </a:xfrm>
          <a:prstGeom prst="rect">
            <a:avLst/>
          </a:prstGeom>
        </p:spPr>
        <p:txBody>
          <a:bodyPr wrap="square">
            <a:spAutoFit/>
          </a:bodyPr>
          <a:lstStyle/>
          <a:p>
            <a:pPr algn="just"/>
            <a:r>
              <a:rPr lang="fr-FR" sz="2000" dirty="0"/>
              <a:t>Notre projet a mis en œuvre trois modèles de ML distincts dans Apache Spark pour prédire les salaires des employés : la régression linéaire, les Gradient Boosting Trees (GBT) et les Forêts Aléatoires (Random Forest). Chacun de ces modèles a ses propres forces et faiblesses et offre une perspective différente sur la relation entre les facteurs de travail et les salaires des employés.</a:t>
            </a:r>
          </a:p>
          <a:p>
            <a:pPr algn="just"/>
            <a:endParaRPr lang="fr-FR" sz="2000" dirty="0"/>
          </a:p>
          <a:p>
            <a:pPr marL="342900" indent="-342900" algn="just">
              <a:buFont typeface="Wingdings" panose="05000000000000000000" pitchFamily="2" charset="2"/>
              <a:buChar char="q"/>
            </a:pPr>
            <a:r>
              <a:rPr lang="fr-FR" sz="2000" b="1" dirty="0"/>
              <a:t>Régression Linéaire </a:t>
            </a:r>
            <a:r>
              <a:rPr lang="fr-FR" sz="2000" dirty="0"/>
              <a:t>:La régression linéaire, avec sa simplicité et sa facilité d'interprétation, s'est avérée être un modèle de départ solide. Elle a permis de comprendre les contributions linéaires des différents facteurs, tels que le type de poste, le niveau de formation, la spécialisation et le secteur d'activité, sur les salaires. Cependant, elle peut ne pas capturer complètement les complexités et les interactions non linéaires entre ces facteurs.</a:t>
            </a:r>
          </a:p>
          <a:p>
            <a:pPr algn="just"/>
            <a:endParaRPr lang="fr-FR" sz="2000" dirty="0"/>
          </a:p>
          <a:p>
            <a:pPr marL="342900" indent="-342900" algn="just">
              <a:buFont typeface="Wingdings" panose="05000000000000000000" pitchFamily="2" charset="2"/>
              <a:buChar char="q"/>
            </a:pPr>
            <a:r>
              <a:rPr lang="fr-FR" sz="2000" b="1" dirty="0"/>
              <a:t>Gradient Boosting Trees (GBT) </a:t>
            </a:r>
            <a:r>
              <a:rPr lang="fr-FR" sz="2000" dirty="0"/>
              <a:t>:Le modèle GBT a démontré une capacité supérieure à modéliser les complexités inhérentes à vos données, comme indiqué par un RMSE plus faible et un R2 plus élevé par rapport à la régression linéaire. Cela suggère que les GBT sont mieux adaptés pour capturer des interactions complexes et des relations non linéaires, ce qui peut être crucial lorsque les salaires sont influencés par une combinaison de nombreux facteurs qualitatifs et quantitatifs.</a:t>
            </a:r>
          </a:p>
          <a:p>
            <a:pPr algn="just"/>
            <a:endParaRPr lang="fr-FR" sz="2000" dirty="0"/>
          </a:p>
          <a:p>
            <a:pPr marL="342900" indent="-342900" algn="just">
              <a:buFont typeface="Wingdings" panose="05000000000000000000" pitchFamily="2" charset="2"/>
              <a:buChar char="q"/>
            </a:pPr>
            <a:r>
              <a:rPr lang="fr-FR" sz="2000" b="1" dirty="0"/>
              <a:t>Forêts Aléatoires (Random Forest) </a:t>
            </a:r>
            <a:r>
              <a:rPr lang="fr-FR" sz="2000" dirty="0"/>
              <a:t>:Les Forêts Aléatoires, bien qu'elles n'aient pas surpassé les GBT dans votre cas, restent un modèle puissant et flexible. Elles offrent une robustesse contre le surajustement et sont utiles pour évaluer l'importance des caractéristiques, fournissant une compréhension plus profonde des facteurs influençant les salaires.</a:t>
            </a:r>
          </a:p>
        </p:txBody>
      </p:sp>
    </p:spTree>
    <p:extLst>
      <p:ext uri="{BB962C8B-B14F-4D97-AF65-F5344CB8AC3E}">
        <p14:creationId xmlns:p14="http://schemas.microsoft.com/office/powerpoint/2010/main" val="3283473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707" y="16491"/>
            <a:ext cx="18211799" cy="10286999"/>
            <a:chOff x="71962" y="0"/>
            <a:chExt cx="18211799" cy="10286999"/>
          </a:xfrm>
        </p:grpSpPr>
        <p:pic>
          <p:nvPicPr>
            <p:cNvPr id="3" name="object 3"/>
            <p:cNvPicPr/>
            <p:nvPr/>
          </p:nvPicPr>
          <p:blipFill>
            <a:blip r:embed="rId2" cstate="print"/>
            <a:stretch>
              <a:fillRect/>
            </a:stretch>
          </p:blipFill>
          <p:spPr>
            <a:xfrm>
              <a:off x="71962" y="0"/>
              <a:ext cx="18211799" cy="10286999"/>
            </a:xfrm>
            <a:prstGeom prst="rect">
              <a:avLst/>
            </a:prstGeom>
          </p:spPr>
        </p:pic>
        <p:sp>
          <p:nvSpPr>
            <p:cNvPr id="4" name="object 4"/>
            <p:cNvSpPr/>
            <p:nvPr/>
          </p:nvSpPr>
          <p:spPr>
            <a:xfrm>
              <a:off x="1979269" y="1068943"/>
              <a:ext cx="14530705" cy="8229600"/>
            </a:xfrm>
            <a:custGeom>
              <a:avLst/>
              <a:gdLst/>
              <a:ahLst/>
              <a:cxnLst/>
              <a:rect l="l" t="t" r="r" b="b"/>
              <a:pathLst>
                <a:path w="14530705" h="8229600">
                  <a:moveTo>
                    <a:pt x="14292144" y="8229599"/>
                  </a:moveTo>
                  <a:lnTo>
                    <a:pt x="238124" y="8229599"/>
                  </a:lnTo>
                  <a:lnTo>
                    <a:pt x="191452" y="8224981"/>
                  </a:lnTo>
                  <a:lnTo>
                    <a:pt x="146998" y="8211473"/>
                  </a:lnTo>
                  <a:lnTo>
                    <a:pt x="106012" y="8189591"/>
                  </a:lnTo>
                  <a:lnTo>
                    <a:pt x="69745" y="8159854"/>
                  </a:lnTo>
                  <a:lnTo>
                    <a:pt x="40007" y="8123586"/>
                  </a:lnTo>
                  <a:lnTo>
                    <a:pt x="18126" y="8082601"/>
                  </a:lnTo>
                  <a:lnTo>
                    <a:pt x="4617" y="8038147"/>
                  </a:lnTo>
                  <a:lnTo>
                    <a:pt x="0" y="7991475"/>
                  </a:lnTo>
                  <a:lnTo>
                    <a:pt x="0" y="238122"/>
                  </a:lnTo>
                  <a:lnTo>
                    <a:pt x="4617" y="191451"/>
                  </a:lnTo>
                  <a:lnTo>
                    <a:pt x="18126" y="146998"/>
                  </a:lnTo>
                  <a:lnTo>
                    <a:pt x="40007" y="106012"/>
                  </a:lnTo>
                  <a:lnTo>
                    <a:pt x="69745" y="69744"/>
                  </a:lnTo>
                  <a:lnTo>
                    <a:pt x="106012" y="40007"/>
                  </a:lnTo>
                  <a:lnTo>
                    <a:pt x="146998" y="18125"/>
                  </a:lnTo>
                  <a:lnTo>
                    <a:pt x="191452" y="4617"/>
                  </a:lnTo>
                  <a:lnTo>
                    <a:pt x="238120" y="0"/>
                  </a:lnTo>
                  <a:lnTo>
                    <a:pt x="14292149" y="0"/>
                  </a:lnTo>
                  <a:lnTo>
                    <a:pt x="14338818" y="4617"/>
                  </a:lnTo>
                  <a:lnTo>
                    <a:pt x="14383272" y="18125"/>
                  </a:lnTo>
                  <a:lnTo>
                    <a:pt x="14424257" y="40007"/>
                  </a:lnTo>
                  <a:lnTo>
                    <a:pt x="14460526" y="69744"/>
                  </a:lnTo>
                  <a:lnTo>
                    <a:pt x="14490263" y="106012"/>
                  </a:lnTo>
                  <a:lnTo>
                    <a:pt x="14512144" y="146998"/>
                  </a:lnTo>
                  <a:lnTo>
                    <a:pt x="14525652" y="191451"/>
                  </a:lnTo>
                  <a:lnTo>
                    <a:pt x="14530269" y="238122"/>
                  </a:lnTo>
                  <a:lnTo>
                    <a:pt x="14530269" y="7991475"/>
                  </a:lnTo>
                  <a:lnTo>
                    <a:pt x="14525652" y="8038147"/>
                  </a:lnTo>
                  <a:lnTo>
                    <a:pt x="14512144" y="8082601"/>
                  </a:lnTo>
                  <a:lnTo>
                    <a:pt x="14490263" y="8123586"/>
                  </a:lnTo>
                  <a:lnTo>
                    <a:pt x="14460526" y="8159854"/>
                  </a:lnTo>
                  <a:lnTo>
                    <a:pt x="14424257" y="8189591"/>
                  </a:lnTo>
                  <a:lnTo>
                    <a:pt x="14383272" y="8211473"/>
                  </a:lnTo>
                  <a:lnTo>
                    <a:pt x="14338818" y="8224981"/>
                  </a:lnTo>
                  <a:lnTo>
                    <a:pt x="14292144" y="8229599"/>
                  </a:lnTo>
                  <a:close/>
                </a:path>
              </a:pathLst>
            </a:custGeom>
            <a:solidFill>
              <a:srgbClr val="FFFFFF">
                <a:alpha val="86999"/>
              </a:srgbClr>
            </a:solidFill>
          </p:spPr>
          <p:txBody>
            <a:bodyPr wrap="square" lIns="0" tIns="0" rIns="0" bIns="0" rtlCol="0"/>
            <a:lstStyle/>
            <a:p>
              <a:endParaRPr/>
            </a:p>
          </p:txBody>
        </p:sp>
      </p:grpSp>
      <p:sp>
        <p:nvSpPr>
          <p:cNvPr id="20" name="object 20"/>
          <p:cNvSpPr txBox="1">
            <a:spLocks noGrp="1"/>
          </p:cNvSpPr>
          <p:nvPr>
            <p:ph type="title"/>
          </p:nvPr>
        </p:nvSpPr>
        <p:spPr>
          <a:xfrm>
            <a:off x="6872285" y="1917969"/>
            <a:ext cx="4710115" cy="743152"/>
          </a:xfrm>
          <a:prstGeom prst="rect">
            <a:avLst/>
          </a:prstGeom>
        </p:spPr>
        <p:txBody>
          <a:bodyPr vert="horz" wrap="square" lIns="0" tIns="12065" rIns="0" bIns="0" rtlCol="0">
            <a:spAutoFit/>
          </a:bodyPr>
          <a:lstStyle/>
          <a:p>
            <a:pPr marL="12700">
              <a:lnSpc>
                <a:spcPct val="100000"/>
              </a:lnSpc>
              <a:spcBef>
                <a:spcPts val="95"/>
              </a:spcBef>
            </a:pPr>
            <a:r>
              <a:rPr lang="fr-FR" b="1" spc="434" dirty="0">
                <a:solidFill>
                  <a:schemeClr val="accent1">
                    <a:lumMod val="50000"/>
                  </a:schemeClr>
                </a:solidFill>
              </a:rPr>
              <a:t>Conclusion :</a:t>
            </a:r>
            <a:endParaRPr b="1" spc="434" dirty="0">
              <a:solidFill>
                <a:schemeClr val="accent1">
                  <a:lumMod val="50000"/>
                </a:schemeClr>
              </a:solidFill>
            </a:endParaRPr>
          </a:p>
        </p:txBody>
      </p:sp>
      <p:sp>
        <p:nvSpPr>
          <p:cNvPr id="24" name="Rectangle 23"/>
          <p:cNvSpPr/>
          <p:nvPr/>
        </p:nvSpPr>
        <p:spPr>
          <a:xfrm>
            <a:off x="2944766" y="3238500"/>
            <a:ext cx="12649200" cy="4154984"/>
          </a:xfrm>
          <a:prstGeom prst="rect">
            <a:avLst/>
          </a:prstGeom>
        </p:spPr>
        <p:txBody>
          <a:bodyPr wrap="square">
            <a:spAutoFit/>
          </a:bodyPr>
          <a:lstStyle/>
          <a:p>
            <a:pPr algn="just"/>
            <a:r>
              <a:rPr lang="fr-FR" sz="2400" dirty="0"/>
              <a:t>L'Importance des Modèles de Machine Learning :Ces modèles de ML sont essentiels pour les organisations qui cherchent à comprendre et à prévoir les salaires de manière précise et éclairée. Les insights obtenus grâce à ces modèles peuvent informer des décisions stratégiques en matière de rémunération, de développement de carrière et de planification des ressources humaines. Ils permettent également d'identifier les domaines où des investissements en formation ou en recrutement pourraient être nécessaires pour aligner la structure salariale avec les objectifs stratégiques de l'organisation. En utilisant Spark pour le ML </a:t>
            </a:r>
            <a:r>
              <a:rPr lang="fr-FR" sz="2400"/>
              <a:t>, on a accès </a:t>
            </a:r>
            <a:r>
              <a:rPr lang="fr-FR" sz="2400" dirty="0"/>
              <a:t>à un ensemble d'outils puissants et évolutifs qui peuvent prendre en charge l'ensemble du workflow de traitement des données, de la préparation à la modélisation et à l'évaluation, en passant par une infrastructure de calcul distribué. Cela rend les processus de ML non seulement réalisables mais aussi efficaces à grande échelle.</a:t>
            </a:r>
          </a:p>
        </p:txBody>
      </p:sp>
    </p:spTree>
    <p:extLst>
      <p:ext uri="{BB962C8B-B14F-4D97-AF65-F5344CB8AC3E}">
        <p14:creationId xmlns:p14="http://schemas.microsoft.com/office/powerpoint/2010/main" val="310670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16037" h="10287000">
                <a:moveTo>
                  <a:pt x="0" y="0"/>
                </a:moveTo>
                <a:lnTo>
                  <a:pt x="18216037" y="0"/>
                </a:lnTo>
                <a:lnTo>
                  <a:pt x="18216037" y="10287000"/>
                </a:lnTo>
                <a:lnTo>
                  <a:pt x="0" y="10287000"/>
                </a:lnTo>
                <a:lnTo>
                  <a:pt x="0" y="0"/>
                </a:lnTo>
                <a:close/>
              </a:path>
            </a:pathLst>
          </a:custGeom>
          <a:blipFill>
            <a:blip r:embed="rId2" cstate="print"/>
            <a:stretch>
              <a:fillRect t="-12215" r="-1330" b="-7305"/>
            </a:stretch>
          </a:blipFill>
        </p:spPr>
        <p:txBody>
          <a:bodyPr/>
          <a:lstStyle/>
          <a:p>
            <a:endParaRPr lang="fr-FR"/>
          </a:p>
        </p:txBody>
      </p:sp>
      <p:grpSp>
        <p:nvGrpSpPr>
          <p:cNvPr id="3" name="Group 3"/>
          <p:cNvGrpSpPr/>
          <p:nvPr/>
        </p:nvGrpSpPr>
        <p:grpSpPr>
          <a:xfrm>
            <a:off x="1979270" y="1068944"/>
            <a:ext cx="14530270" cy="8229600"/>
            <a:chOff x="0" y="0"/>
            <a:chExt cx="3826902" cy="2167467"/>
          </a:xfrm>
        </p:grpSpPr>
        <p:sp>
          <p:nvSpPr>
            <p:cNvPr id="4" name="Freeform 4"/>
            <p:cNvSpPr/>
            <p:nvPr/>
          </p:nvSpPr>
          <p:spPr>
            <a:xfrm>
              <a:off x="0" y="0"/>
              <a:ext cx="3826902" cy="2167467"/>
            </a:xfrm>
            <a:custGeom>
              <a:avLst/>
              <a:gdLst/>
              <a:ahLst/>
              <a:cxnLst/>
              <a:rect l="l" t="t" r="r" b="b"/>
              <a:pathLst>
                <a:path w="3826902" h="2167467">
                  <a:moveTo>
                    <a:pt x="13320" y="0"/>
                  </a:moveTo>
                  <a:lnTo>
                    <a:pt x="3813582" y="0"/>
                  </a:lnTo>
                  <a:cubicBezTo>
                    <a:pt x="3820939" y="0"/>
                    <a:pt x="3826902" y="5964"/>
                    <a:pt x="3826902" y="13320"/>
                  </a:cubicBezTo>
                  <a:lnTo>
                    <a:pt x="3826902" y="2154146"/>
                  </a:lnTo>
                  <a:cubicBezTo>
                    <a:pt x="3826902" y="2161503"/>
                    <a:pt x="3820939" y="2167467"/>
                    <a:pt x="3813582" y="2167467"/>
                  </a:cubicBezTo>
                  <a:lnTo>
                    <a:pt x="13320" y="2167467"/>
                  </a:lnTo>
                  <a:cubicBezTo>
                    <a:pt x="5964" y="2167467"/>
                    <a:pt x="0" y="2161503"/>
                    <a:pt x="0" y="2154146"/>
                  </a:cubicBezTo>
                  <a:lnTo>
                    <a:pt x="0" y="13320"/>
                  </a:lnTo>
                  <a:cubicBezTo>
                    <a:pt x="0" y="5964"/>
                    <a:pt x="5964" y="0"/>
                    <a:pt x="13320" y="0"/>
                  </a:cubicBezTo>
                  <a:close/>
                </a:path>
              </a:pathLst>
            </a:custGeom>
            <a:solidFill>
              <a:srgbClr val="FFFFFF">
                <a:alpha val="86667"/>
              </a:srgbClr>
            </a:solidFill>
          </p:spPr>
          <p:txBody>
            <a:bodyPr/>
            <a:lstStyle/>
            <a:p>
              <a:endParaRPr lang="fr-FR"/>
            </a:p>
          </p:txBody>
        </p:sp>
        <p:sp>
          <p:nvSpPr>
            <p:cNvPr id="5" name="TextBox 5"/>
            <p:cNvSpPr txBox="1"/>
            <p:nvPr/>
          </p:nvSpPr>
          <p:spPr>
            <a:xfrm>
              <a:off x="0" y="-19050"/>
              <a:ext cx="3826902"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577675" y="3088468"/>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335163"/>
              </a:solidFill>
              <a:prstDash val="solid"/>
              <a:miter/>
            </a:ln>
          </p:spPr>
          <p:txBody>
            <a:bodyPr/>
            <a:lstStyle/>
            <a:p>
              <a:endParaRPr lang="fr-FR"/>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3577675" y="4375869"/>
            <a:ext cx="3086100" cy="856111"/>
            <a:chOff x="0" y="0"/>
            <a:chExt cx="812800" cy="225478"/>
          </a:xfrm>
        </p:grpSpPr>
        <p:sp>
          <p:nvSpPr>
            <p:cNvPr id="10" name="Freeform 10"/>
            <p:cNvSpPr/>
            <p:nvPr/>
          </p:nvSpPr>
          <p:spPr>
            <a:xfrm>
              <a:off x="0" y="0"/>
              <a:ext cx="812800" cy="225478"/>
            </a:xfrm>
            <a:custGeom>
              <a:avLst/>
              <a:gdLst/>
              <a:ahLst/>
              <a:cxnLst/>
              <a:rect l="l" t="t" r="r" b="b"/>
              <a:pathLst>
                <a:path w="812800" h="225478">
                  <a:moveTo>
                    <a:pt x="0" y="0"/>
                  </a:moveTo>
                  <a:lnTo>
                    <a:pt x="812800" y="0"/>
                  </a:lnTo>
                  <a:lnTo>
                    <a:pt x="812800" y="225478"/>
                  </a:lnTo>
                  <a:lnTo>
                    <a:pt x="0" y="225478"/>
                  </a:lnTo>
                  <a:close/>
                </a:path>
              </a:pathLst>
            </a:custGeom>
            <a:solidFill>
              <a:srgbClr val="335163"/>
            </a:solidFill>
          </p:spPr>
          <p:txBody>
            <a:bodyPr/>
            <a:lstStyle/>
            <a:p>
              <a:endParaRPr lang="fr-FR"/>
            </a:p>
          </p:txBody>
        </p:sp>
        <p:sp>
          <p:nvSpPr>
            <p:cNvPr id="11" name="TextBox 11"/>
            <p:cNvSpPr txBox="1"/>
            <p:nvPr/>
          </p:nvSpPr>
          <p:spPr>
            <a:xfrm>
              <a:off x="0" y="-19050"/>
              <a:ext cx="812800" cy="244528"/>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Analyse des tendances</a:t>
              </a:r>
            </a:p>
          </p:txBody>
        </p:sp>
      </p:grpSp>
      <p:grpSp>
        <p:nvGrpSpPr>
          <p:cNvPr id="12" name="Group 12"/>
          <p:cNvGrpSpPr/>
          <p:nvPr/>
        </p:nvGrpSpPr>
        <p:grpSpPr>
          <a:xfrm>
            <a:off x="7873450" y="3088468"/>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335163"/>
              </a:solidFill>
              <a:prstDash val="solid"/>
              <a:miter/>
            </a:ln>
          </p:spPr>
          <p:txBody>
            <a:bodyPr/>
            <a:lstStyle/>
            <a:p>
              <a:endParaRPr lang="fr-FR"/>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7873450" y="4375869"/>
            <a:ext cx="3086100" cy="856111"/>
            <a:chOff x="0" y="0"/>
            <a:chExt cx="812800" cy="225478"/>
          </a:xfrm>
        </p:grpSpPr>
        <p:sp>
          <p:nvSpPr>
            <p:cNvPr id="16" name="Freeform 16"/>
            <p:cNvSpPr/>
            <p:nvPr/>
          </p:nvSpPr>
          <p:spPr>
            <a:xfrm>
              <a:off x="0" y="0"/>
              <a:ext cx="812800" cy="225478"/>
            </a:xfrm>
            <a:custGeom>
              <a:avLst/>
              <a:gdLst/>
              <a:ahLst/>
              <a:cxnLst/>
              <a:rect l="l" t="t" r="r" b="b"/>
              <a:pathLst>
                <a:path w="812800" h="225478">
                  <a:moveTo>
                    <a:pt x="0" y="0"/>
                  </a:moveTo>
                  <a:lnTo>
                    <a:pt x="812800" y="0"/>
                  </a:lnTo>
                  <a:lnTo>
                    <a:pt x="812800" y="225478"/>
                  </a:lnTo>
                  <a:lnTo>
                    <a:pt x="0" y="225478"/>
                  </a:lnTo>
                  <a:close/>
                </a:path>
              </a:pathLst>
            </a:custGeom>
            <a:solidFill>
              <a:srgbClr val="335163"/>
            </a:solidFill>
          </p:spPr>
          <p:txBody>
            <a:bodyPr/>
            <a:lstStyle/>
            <a:p>
              <a:endParaRPr lang="fr-FR"/>
            </a:p>
          </p:txBody>
        </p:sp>
        <p:sp>
          <p:nvSpPr>
            <p:cNvPr id="17" name="TextBox 17"/>
            <p:cNvSpPr txBox="1"/>
            <p:nvPr/>
          </p:nvSpPr>
          <p:spPr>
            <a:xfrm>
              <a:off x="0" y="-19050"/>
              <a:ext cx="812800" cy="244528"/>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Prédiction des Salaires </a:t>
              </a:r>
            </a:p>
          </p:txBody>
        </p:sp>
      </p:grpSp>
      <p:grpSp>
        <p:nvGrpSpPr>
          <p:cNvPr id="18" name="Group 18"/>
          <p:cNvGrpSpPr/>
          <p:nvPr/>
        </p:nvGrpSpPr>
        <p:grpSpPr>
          <a:xfrm>
            <a:off x="12167712" y="3088468"/>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335163"/>
              </a:solidFill>
              <a:prstDash val="solid"/>
              <a:miter/>
            </a:ln>
          </p:spPr>
          <p:txBody>
            <a:bodyPr/>
            <a:lstStyle/>
            <a:p>
              <a:endParaRPr lang="fr-FR"/>
            </a:p>
          </p:txBody>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2167712" y="4375869"/>
            <a:ext cx="3086100" cy="856111"/>
            <a:chOff x="0" y="0"/>
            <a:chExt cx="812800" cy="225478"/>
          </a:xfrm>
        </p:grpSpPr>
        <p:sp>
          <p:nvSpPr>
            <p:cNvPr id="22" name="Freeform 22"/>
            <p:cNvSpPr/>
            <p:nvPr/>
          </p:nvSpPr>
          <p:spPr>
            <a:xfrm>
              <a:off x="0" y="0"/>
              <a:ext cx="812800" cy="225478"/>
            </a:xfrm>
            <a:custGeom>
              <a:avLst/>
              <a:gdLst/>
              <a:ahLst/>
              <a:cxnLst/>
              <a:rect l="l" t="t" r="r" b="b"/>
              <a:pathLst>
                <a:path w="812800" h="225478">
                  <a:moveTo>
                    <a:pt x="0" y="0"/>
                  </a:moveTo>
                  <a:lnTo>
                    <a:pt x="812800" y="0"/>
                  </a:lnTo>
                  <a:lnTo>
                    <a:pt x="812800" y="225478"/>
                  </a:lnTo>
                  <a:lnTo>
                    <a:pt x="0" y="225478"/>
                  </a:lnTo>
                  <a:close/>
                </a:path>
              </a:pathLst>
            </a:custGeom>
            <a:solidFill>
              <a:srgbClr val="335163"/>
            </a:solidFill>
          </p:spPr>
          <p:txBody>
            <a:bodyPr/>
            <a:lstStyle/>
            <a:p>
              <a:endParaRPr lang="fr-FR"/>
            </a:p>
          </p:txBody>
        </p:sp>
        <p:sp>
          <p:nvSpPr>
            <p:cNvPr id="23" name="TextBox 23"/>
            <p:cNvSpPr txBox="1"/>
            <p:nvPr/>
          </p:nvSpPr>
          <p:spPr>
            <a:xfrm>
              <a:off x="0" y="-19050"/>
              <a:ext cx="812800" cy="244528"/>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Optimisation des  </a:t>
              </a:r>
            </a:p>
            <a:p>
              <a:pPr algn="ctr">
                <a:lnSpc>
                  <a:spcPts val="2859"/>
                </a:lnSpc>
              </a:pPr>
              <a:r>
                <a:rPr lang="en-US" sz="2199">
                  <a:solidFill>
                    <a:srgbClr val="FFFFFF"/>
                  </a:solidFill>
                  <a:latin typeface="Montserrat Classic"/>
                </a:rPr>
                <a:t>RH</a:t>
              </a:r>
            </a:p>
          </p:txBody>
        </p:sp>
      </p:grpSp>
      <p:sp>
        <p:nvSpPr>
          <p:cNvPr id="24" name="Freeform 24"/>
          <p:cNvSpPr/>
          <p:nvPr/>
        </p:nvSpPr>
        <p:spPr>
          <a:xfrm>
            <a:off x="13012090" y="3181658"/>
            <a:ext cx="1397344" cy="1049278"/>
          </a:xfrm>
          <a:custGeom>
            <a:avLst/>
            <a:gdLst/>
            <a:ahLst/>
            <a:cxnLst/>
            <a:rect l="l" t="t" r="r" b="b"/>
            <a:pathLst>
              <a:path w="1397344" h="1049278">
                <a:moveTo>
                  <a:pt x="0" y="0"/>
                </a:moveTo>
                <a:lnTo>
                  <a:pt x="1397344" y="0"/>
                </a:lnTo>
                <a:lnTo>
                  <a:pt x="1397344" y="1049279"/>
                </a:lnTo>
                <a:lnTo>
                  <a:pt x="0" y="1049279"/>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5" name="TextBox 25"/>
          <p:cNvSpPr txBox="1"/>
          <p:nvPr/>
        </p:nvSpPr>
        <p:spPr>
          <a:xfrm>
            <a:off x="3342996" y="1882708"/>
            <a:ext cx="10906040" cy="763799"/>
          </a:xfrm>
          <a:prstGeom prst="rect">
            <a:avLst/>
          </a:prstGeom>
        </p:spPr>
        <p:txBody>
          <a:bodyPr lIns="0" tIns="0" rIns="0" bIns="0" rtlCol="0" anchor="t">
            <a:spAutoFit/>
          </a:bodyPr>
          <a:lstStyle/>
          <a:p>
            <a:pPr marL="0" lvl="0" indent="0" algn="ctr">
              <a:lnSpc>
                <a:spcPts val="6548"/>
              </a:lnSpc>
              <a:spcBef>
                <a:spcPct val="0"/>
              </a:spcBef>
            </a:pPr>
            <a:r>
              <a:rPr lang="en-US" sz="4745" b="1" spc="37">
                <a:solidFill>
                  <a:srgbClr val="618595"/>
                </a:solidFill>
                <a:latin typeface="Archivo Black"/>
              </a:rPr>
              <a:t>OBJECTIFS</a:t>
            </a:r>
          </a:p>
        </p:txBody>
      </p:sp>
      <p:sp>
        <p:nvSpPr>
          <p:cNvPr id="26" name="TextBox 26"/>
          <p:cNvSpPr txBox="1"/>
          <p:nvPr/>
        </p:nvSpPr>
        <p:spPr>
          <a:xfrm>
            <a:off x="3759674" y="5337370"/>
            <a:ext cx="2722103" cy="2404248"/>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 </a:t>
            </a:r>
            <a:r>
              <a:rPr lang="en-US" sz="1510" spc="148" dirty="0" err="1">
                <a:solidFill>
                  <a:srgbClr val="231F20"/>
                </a:solidFill>
                <a:latin typeface="Montserrat Light"/>
              </a:rPr>
              <a:t>étudier</a:t>
            </a:r>
            <a:r>
              <a:rPr lang="en-US" sz="1510" spc="148" dirty="0">
                <a:solidFill>
                  <a:srgbClr val="231F20"/>
                </a:solidFill>
                <a:latin typeface="Montserrat Light"/>
              </a:rPr>
              <a:t> les données </a:t>
            </a:r>
            <a:r>
              <a:rPr lang="en-US" sz="1510" spc="148" dirty="0" err="1">
                <a:solidFill>
                  <a:srgbClr val="231F20"/>
                </a:solidFill>
                <a:latin typeface="Montserrat Light"/>
              </a:rPr>
              <a:t>salariales</a:t>
            </a:r>
            <a:r>
              <a:rPr lang="en-US" sz="1510" spc="148" dirty="0">
                <a:solidFill>
                  <a:srgbClr val="231F20"/>
                </a:solidFill>
                <a:latin typeface="Montserrat Light"/>
              </a:rPr>
              <a:t> pour identifier les tendances, variations, et les </a:t>
            </a:r>
            <a:r>
              <a:rPr lang="en-US" sz="1510" spc="148" dirty="0" err="1">
                <a:solidFill>
                  <a:srgbClr val="231F20"/>
                </a:solidFill>
                <a:latin typeface="Montserrat Light"/>
              </a:rPr>
              <a:t>modèles</a:t>
            </a:r>
            <a:r>
              <a:rPr lang="en-US" sz="1510" spc="148" dirty="0">
                <a:solidFill>
                  <a:srgbClr val="231F20"/>
                </a:solidFill>
                <a:latin typeface="Montserrat Light"/>
              </a:rPr>
              <a:t> </a:t>
            </a:r>
            <a:r>
              <a:rPr lang="en-US" sz="1510" spc="148" dirty="0" err="1">
                <a:solidFill>
                  <a:srgbClr val="231F20"/>
                </a:solidFill>
                <a:latin typeface="Montserrat Light"/>
              </a:rPr>
              <a:t>significatifs</a:t>
            </a:r>
            <a:r>
              <a:rPr lang="en-US" sz="1510" spc="148" dirty="0">
                <a:solidFill>
                  <a:srgbClr val="231F20"/>
                </a:solidFill>
                <a:latin typeface="Montserrat Light"/>
              </a:rPr>
              <a:t> qui </a:t>
            </a:r>
            <a:r>
              <a:rPr lang="en-US" sz="1510" spc="148" dirty="0" err="1">
                <a:solidFill>
                  <a:srgbClr val="231F20"/>
                </a:solidFill>
                <a:latin typeface="Montserrat Light"/>
              </a:rPr>
              <a:t>pourraient</a:t>
            </a:r>
            <a:r>
              <a:rPr lang="en-US" sz="1510" spc="148" dirty="0">
                <a:solidFill>
                  <a:srgbClr val="231F20"/>
                </a:solidFill>
                <a:latin typeface="Montserrat Light"/>
              </a:rPr>
              <a:t> influencer les </a:t>
            </a:r>
            <a:r>
              <a:rPr lang="en-US" sz="1510" spc="148" dirty="0" err="1">
                <a:solidFill>
                  <a:srgbClr val="231F20"/>
                </a:solidFill>
                <a:latin typeface="Montserrat Light"/>
              </a:rPr>
              <a:t>décisions</a:t>
            </a:r>
            <a:r>
              <a:rPr lang="en-US" sz="1510" spc="148" dirty="0">
                <a:solidFill>
                  <a:srgbClr val="231F20"/>
                </a:solidFill>
                <a:latin typeface="Montserrat Light"/>
              </a:rPr>
              <a:t> </a:t>
            </a:r>
            <a:r>
              <a:rPr lang="en-US" sz="1510" spc="148" dirty="0" err="1">
                <a:solidFill>
                  <a:srgbClr val="231F20"/>
                </a:solidFill>
                <a:latin typeface="Montserrat Light"/>
              </a:rPr>
              <a:t>en</a:t>
            </a:r>
            <a:r>
              <a:rPr lang="en-US" sz="1510" spc="148" dirty="0">
                <a:solidFill>
                  <a:srgbClr val="231F20"/>
                </a:solidFill>
                <a:latin typeface="Montserrat Light"/>
              </a:rPr>
              <a:t> matière de </a:t>
            </a:r>
            <a:r>
              <a:rPr lang="en-US" sz="1510" spc="148" dirty="0" err="1">
                <a:solidFill>
                  <a:srgbClr val="231F20"/>
                </a:solidFill>
                <a:latin typeface="Montserrat Light"/>
              </a:rPr>
              <a:t>rémunération</a:t>
            </a:r>
            <a:r>
              <a:rPr lang="en-US" sz="1510" spc="148" dirty="0">
                <a:solidFill>
                  <a:srgbClr val="231F20"/>
                </a:solidFill>
                <a:latin typeface="Montserrat Light"/>
              </a:rPr>
              <a:t>.</a:t>
            </a:r>
          </a:p>
        </p:txBody>
      </p:sp>
      <p:sp>
        <p:nvSpPr>
          <p:cNvPr id="27" name="TextBox 27"/>
          <p:cNvSpPr txBox="1"/>
          <p:nvPr/>
        </p:nvSpPr>
        <p:spPr>
          <a:xfrm>
            <a:off x="8055449" y="5451911"/>
            <a:ext cx="2722103" cy="2404248"/>
          </a:xfrm>
          <a:prstGeom prst="rect">
            <a:avLst/>
          </a:prstGeom>
        </p:spPr>
        <p:txBody>
          <a:bodyPr lIns="0" tIns="0" rIns="0" bIns="0" rtlCol="0" anchor="t">
            <a:spAutoFit/>
          </a:bodyPr>
          <a:lstStyle/>
          <a:p>
            <a:pPr marL="0" lvl="0" indent="0" algn="ctr">
              <a:lnSpc>
                <a:spcPts val="2084"/>
              </a:lnSpc>
              <a:spcBef>
                <a:spcPct val="0"/>
              </a:spcBef>
            </a:pPr>
            <a:r>
              <a:rPr lang="fr-FR" sz="1510" spc="148" dirty="0">
                <a:solidFill>
                  <a:srgbClr val="231F20"/>
                </a:solidFill>
                <a:latin typeface="Montserrat Light"/>
              </a:rPr>
              <a:t>Mettre en œuvre des algorithmes de machine Learning pour élaborer des modèles prédictifs capables d'estimer les salaires des employés en fonction de différentes variables.</a:t>
            </a:r>
            <a:endParaRPr lang="en-US" sz="1510" spc="148" dirty="0">
              <a:solidFill>
                <a:srgbClr val="231F20"/>
              </a:solidFill>
              <a:latin typeface="Montserrat Light"/>
            </a:endParaRPr>
          </a:p>
        </p:txBody>
      </p:sp>
      <p:sp>
        <p:nvSpPr>
          <p:cNvPr id="28" name="TextBox 28"/>
          <p:cNvSpPr txBox="1"/>
          <p:nvPr/>
        </p:nvSpPr>
        <p:spPr>
          <a:xfrm>
            <a:off x="12349710" y="5292142"/>
            <a:ext cx="2722103" cy="2673552"/>
          </a:xfrm>
          <a:prstGeom prst="rect">
            <a:avLst/>
          </a:prstGeom>
        </p:spPr>
        <p:txBody>
          <a:bodyPr lIns="0" tIns="0" rIns="0" bIns="0" rtlCol="0" anchor="t">
            <a:spAutoFit/>
          </a:bodyPr>
          <a:lstStyle/>
          <a:p>
            <a:pPr lvl="0" algn="ctr">
              <a:lnSpc>
                <a:spcPts val="2084"/>
              </a:lnSpc>
              <a:spcBef>
                <a:spcPct val="0"/>
              </a:spcBef>
            </a:pPr>
            <a:r>
              <a:rPr lang="fr-FR" sz="1510" spc="148" dirty="0">
                <a:solidFill>
                  <a:srgbClr val="231F20"/>
                </a:solidFill>
                <a:latin typeface="Montserrat Light"/>
              </a:rPr>
              <a:t>Fournir des recommandations basées sur l'analyse des salaires pour optimiser la structure de rémunération, équilibrer les coûts et maximiser la satisfaction des employés.</a:t>
            </a:r>
            <a:r>
              <a:rPr lang="en-US" sz="1510" spc="148" dirty="0">
                <a:solidFill>
                  <a:srgbClr val="231F20"/>
                </a:solidFill>
                <a:latin typeface="Montserrat Light"/>
              </a:rPr>
              <a:t>.</a:t>
            </a:r>
          </a:p>
        </p:txBody>
      </p:sp>
      <p:sp>
        <p:nvSpPr>
          <p:cNvPr id="29" name="Freeform 29"/>
          <p:cNvSpPr/>
          <p:nvPr/>
        </p:nvSpPr>
        <p:spPr>
          <a:xfrm>
            <a:off x="4599121" y="3278129"/>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0" name="Freeform 30"/>
          <p:cNvSpPr/>
          <p:nvPr/>
        </p:nvSpPr>
        <p:spPr>
          <a:xfrm>
            <a:off x="8796016" y="3278129"/>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38008"/>
            <a:ext cx="14387830" cy="2258060"/>
          </a:xfrm>
          <a:custGeom>
            <a:avLst/>
            <a:gdLst/>
            <a:ahLst/>
            <a:cxnLst/>
            <a:rect l="l" t="t" r="r" b="b"/>
            <a:pathLst>
              <a:path w="14387830" h="2258060">
                <a:moveTo>
                  <a:pt x="14387603" y="2258022"/>
                </a:moveTo>
                <a:lnTo>
                  <a:pt x="0" y="2258022"/>
                </a:lnTo>
                <a:lnTo>
                  <a:pt x="0" y="0"/>
                </a:lnTo>
                <a:lnTo>
                  <a:pt x="12291201" y="0"/>
                </a:lnTo>
                <a:lnTo>
                  <a:pt x="14387603" y="2258021"/>
                </a:lnTo>
                <a:close/>
              </a:path>
            </a:pathLst>
          </a:custGeom>
          <a:solidFill>
            <a:srgbClr val="335062"/>
          </a:solidFill>
        </p:spPr>
        <p:txBody>
          <a:bodyPr wrap="square" lIns="0" tIns="0" rIns="0" bIns="0" rtlCol="0"/>
          <a:lstStyle/>
          <a:p>
            <a:endParaRPr/>
          </a:p>
        </p:txBody>
      </p:sp>
      <p:sp>
        <p:nvSpPr>
          <p:cNvPr id="3" name="object 3"/>
          <p:cNvSpPr/>
          <p:nvPr/>
        </p:nvSpPr>
        <p:spPr>
          <a:xfrm>
            <a:off x="13779738" y="4908766"/>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4" name="object 4"/>
          <p:cNvSpPr txBox="1">
            <a:spLocks noGrp="1"/>
          </p:cNvSpPr>
          <p:nvPr>
            <p:ph type="title"/>
          </p:nvPr>
        </p:nvSpPr>
        <p:spPr>
          <a:xfrm>
            <a:off x="1940371" y="1515221"/>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b="1" spc="475" dirty="0"/>
              <a:t>ANALYSE</a:t>
            </a:r>
            <a:r>
              <a:rPr b="1" spc="330" dirty="0"/>
              <a:t> </a:t>
            </a:r>
            <a:r>
              <a:rPr b="1" spc="400" dirty="0"/>
              <a:t>EXPLORATOIRE </a:t>
            </a:r>
            <a:r>
              <a:rPr b="1" spc="-1245" dirty="0"/>
              <a:t> </a:t>
            </a:r>
            <a:r>
              <a:rPr b="1" spc="280" dirty="0"/>
              <a:t>DES</a:t>
            </a:r>
            <a:r>
              <a:rPr b="1" spc="380" dirty="0"/>
              <a:t> </a:t>
            </a:r>
            <a:r>
              <a:rPr b="1" spc="360" dirty="0"/>
              <a:t>DONNÉES</a:t>
            </a:r>
          </a:p>
        </p:txBody>
      </p:sp>
      <p:sp>
        <p:nvSpPr>
          <p:cNvPr id="5" name="object 5"/>
          <p:cNvSpPr/>
          <p:nvPr/>
        </p:nvSpPr>
        <p:spPr>
          <a:xfrm>
            <a:off x="0" y="3220544"/>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6" name="object 6"/>
          <p:cNvGrpSpPr/>
          <p:nvPr/>
        </p:nvGrpSpPr>
        <p:grpSpPr>
          <a:xfrm>
            <a:off x="0" y="0"/>
            <a:ext cx="18288000" cy="981075"/>
            <a:chOff x="0" y="0"/>
            <a:chExt cx="18288000" cy="981075"/>
          </a:xfrm>
        </p:grpSpPr>
        <p:sp>
          <p:nvSpPr>
            <p:cNvPr id="7" name="object 7"/>
            <p:cNvSpPr/>
            <p:nvPr/>
          </p:nvSpPr>
          <p:spPr>
            <a:xfrm>
              <a:off x="12207377" y="0"/>
              <a:ext cx="6080760" cy="981075"/>
            </a:xfrm>
            <a:custGeom>
              <a:avLst/>
              <a:gdLst/>
              <a:ahLst/>
              <a:cxnLst/>
              <a:rect l="l" t="t" r="r" b="b"/>
              <a:pathLst>
                <a:path w="6080759" h="981075">
                  <a:moveTo>
                    <a:pt x="6080621" y="981074"/>
                  </a:moveTo>
                  <a:lnTo>
                    <a:pt x="910853" y="981074"/>
                  </a:lnTo>
                  <a:lnTo>
                    <a:pt x="0" y="0"/>
                  </a:lnTo>
                  <a:lnTo>
                    <a:pt x="6080621" y="0"/>
                  </a:lnTo>
                  <a:lnTo>
                    <a:pt x="6080621" y="981074"/>
                  </a:lnTo>
                  <a:close/>
                </a:path>
              </a:pathLst>
            </a:custGeom>
            <a:solidFill>
              <a:srgbClr val="335062"/>
            </a:solidFill>
          </p:spPr>
          <p:txBody>
            <a:bodyPr wrap="square" lIns="0" tIns="0" rIns="0" bIns="0" rtlCol="0"/>
            <a:lstStyle/>
            <a:p>
              <a:endParaRPr/>
            </a:p>
          </p:txBody>
        </p:sp>
        <p:sp>
          <p:nvSpPr>
            <p:cNvPr id="8" name="object 8"/>
            <p:cNvSpPr/>
            <p:nvPr/>
          </p:nvSpPr>
          <p:spPr>
            <a:xfrm>
              <a:off x="0" y="942974"/>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9" name="object 9"/>
          <p:cNvSpPr/>
          <p:nvPr/>
        </p:nvSpPr>
        <p:spPr>
          <a:xfrm>
            <a:off x="15176149" y="5566504"/>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0" name="object 10"/>
          <p:cNvPicPr/>
          <p:nvPr/>
        </p:nvPicPr>
        <p:blipFill>
          <a:blip r:embed="rId2" cstate="print"/>
          <a:stretch>
            <a:fillRect/>
          </a:stretch>
        </p:blipFill>
        <p:spPr>
          <a:xfrm>
            <a:off x="1181894" y="5024382"/>
            <a:ext cx="11744324" cy="1600199"/>
          </a:xfrm>
          <a:prstGeom prst="rect">
            <a:avLst/>
          </a:prstGeom>
          <a:ln w="38100">
            <a:solidFill>
              <a:schemeClr val="accent1">
                <a:lumMod val="50000"/>
              </a:schemeClr>
            </a:solidFill>
          </a:ln>
        </p:spPr>
      </p:pic>
      <p:pic>
        <p:nvPicPr>
          <p:cNvPr id="11" name="object 11"/>
          <p:cNvPicPr/>
          <p:nvPr/>
        </p:nvPicPr>
        <p:blipFill>
          <a:blip r:embed="rId3" cstate="print"/>
          <a:stretch>
            <a:fillRect/>
          </a:stretch>
        </p:blipFill>
        <p:spPr>
          <a:xfrm>
            <a:off x="380999" y="4335822"/>
            <a:ext cx="142875" cy="142874"/>
          </a:xfrm>
          <a:prstGeom prst="rect">
            <a:avLst/>
          </a:prstGeom>
        </p:spPr>
      </p:pic>
      <p:sp>
        <p:nvSpPr>
          <p:cNvPr id="12" name="object 12"/>
          <p:cNvSpPr txBox="1"/>
          <p:nvPr/>
        </p:nvSpPr>
        <p:spPr>
          <a:xfrm>
            <a:off x="965993" y="4110428"/>
            <a:ext cx="9244807" cy="536044"/>
          </a:xfrm>
          <a:prstGeom prst="rect">
            <a:avLst/>
          </a:prstGeom>
        </p:spPr>
        <p:txBody>
          <a:bodyPr vert="horz" wrap="square" lIns="0" tIns="12700" rIns="0" bIns="0" rtlCol="0">
            <a:spAutoFit/>
          </a:bodyPr>
          <a:lstStyle/>
          <a:p>
            <a:pPr marL="12700">
              <a:lnSpc>
                <a:spcPct val="100000"/>
              </a:lnSpc>
              <a:spcBef>
                <a:spcPts val="100"/>
              </a:spcBef>
            </a:pPr>
            <a:r>
              <a:rPr sz="3400" b="1" spc="-90" dirty="0">
                <a:solidFill>
                  <a:srgbClr val="335062"/>
                </a:solidFill>
                <a:latin typeface="Tahoma"/>
                <a:cs typeface="Tahoma"/>
              </a:rPr>
              <a:t>Installation </a:t>
            </a:r>
            <a:r>
              <a:rPr sz="3400" b="1" spc="130" dirty="0">
                <a:solidFill>
                  <a:srgbClr val="335062"/>
                </a:solidFill>
                <a:latin typeface="Tahoma"/>
                <a:cs typeface="Tahoma"/>
              </a:rPr>
              <a:t>des</a:t>
            </a:r>
            <a:r>
              <a:rPr sz="3400" b="1" spc="-90" dirty="0">
                <a:solidFill>
                  <a:srgbClr val="335062"/>
                </a:solidFill>
                <a:latin typeface="Tahoma"/>
                <a:cs typeface="Tahoma"/>
              </a:rPr>
              <a:t> </a:t>
            </a:r>
            <a:r>
              <a:rPr sz="3400" b="1" spc="-40" dirty="0" err="1">
                <a:solidFill>
                  <a:srgbClr val="335062"/>
                </a:solidFill>
                <a:latin typeface="Tahoma"/>
                <a:cs typeface="Tahoma"/>
              </a:rPr>
              <a:t>librairies</a:t>
            </a:r>
            <a:r>
              <a:rPr sz="3400" b="1" spc="-90" dirty="0">
                <a:solidFill>
                  <a:srgbClr val="335062"/>
                </a:solidFill>
                <a:latin typeface="Tahoma"/>
                <a:cs typeface="Tahoma"/>
              </a:rPr>
              <a:t> </a:t>
            </a:r>
            <a:r>
              <a:rPr sz="3400" b="1" spc="80" dirty="0" err="1">
                <a:solidFill>
                  <a:srgbClr val="335062"/>
                </a:solidFill>
                <a:latin typeface="Tahoma"/>
                <a:cs typeface="Tahoma"/>
              </a:rPr>
              <a:t>nécessaires</a:t>
            </a:r>
            <a:r>
              <a:rPr lang="fr-FR" sz="3400" b="1" spc="80" dirty="0">
                <a:solidFill>
                  <a:srgbClr val="335062"/>
                </a:solidFill>
                <a:latin typeface="Tahoma"/>
                <a:cs typeface="Tahoma"/>
              </a:rPr>
              <a:t>:</a:t>
            </a:r>
            <a:endParaRPr sz="3400" dirty="0">
              <a:latin typeface="Tahoma"/>
              <a:cs typeface="Tahoma"/>
            </a:endParaRPr>
          </a:p>
        </p:txBody>
      </p:sp>
      <p:sp>
        <p:nvSpPr>
          <p:cNvPr id="13" name="object 13"/>
          <p:cNvSpPr txBox="1"/>
          <p:nvPr/>
        </p:nvSpPr>
        <p:spPr>
          <a:xfrm>
            <a:off x="237062" y="7106407"/>
            <a:ext cx="17051655" cy="1122551"/>
          </a:xfrm>
          <a:prstGeom prst="rect">
            <a:avLst/>
          </a:prstGeom>
        </p:spPr>
        <p:txBody>
          <a:bodyPr vert="horz" wrap="square" lIns="0" tIns="12700" rIns="0" bIns="0" rtlCol="0">
            <a:spAutoFit/>
          </a:bodyPr>
          <a:lstStyle/>
          <a:p>
            <a:pPr marL="469900" marR="5080" indent="-457200" algn="just">
              <a:lnSpc>
                <a:spcPct val="108200"/>
              </a:lnSpc>
              <a:spcBef>
                <a:spcPts val="100"/>
              </a:spcBef>
              <a:buFont typeface="Wingdings" panose="05000000000000000000" pitchFamily="2" charset="2"/>
              <a:buChar char="q"/>
            </a:pPr>
            <a:r>
              <a:rPr sz="2600" b="1" spc="-55" dirty="0">
                <a:latin typeface="Tahoma"/>
                <a:cs typeface="Tahoma"/>
              </a:rPr>
              <a:t> </a:t>
            </a:r>
            <a:r>
              <a:rPr sz="2000" spc="-50" dirty="0">
                <a:latin typeface="Verdana"/>
                <a:cs typeface="Verdana"/>
              </a:rPr>
              <a:t>On</a:t>
            </a:r>
            <a:r>
              <a:rPr sz="2000" spc="-180" dirty="0">
                <a:latin typeface="Verdana"/>
                <a:cs typeface="Verdana"/>
              </a:rPr>
              <a:t> </a:t>
            </a:r>
            <a:r>
              <a:rPr sz="2000" spc="-60" dirty="0">
                <a:latin typeface="Verdana"/>
                <a:cs typeface="Verdana"/>
              </a:rPr>
              <a:t>importe</a:t>
            </a:r>
            <a:r>
              <a:rPr sz="2000" spc="-180" dirty="0">
                <a:latin typeface="Verdana"/>
                <a:cs typeface="Verdana"/>
              </a:rPr>
              <a:t> </a:t>
            </a:r>
            <a:r>
              <a:rPr sz="2000" spc="55" dirty="0">
                <a:latin typeface="Verdana"/>
                <a:cs typeface="Verdana"/>
              </a:rPr>
              <a:t>les</a:t>
            </a:r>
            <a:r>
              <a:rPr sz="2000" spc="-180" dirty="0">
                <a:latin typeface="Verdana"/>
                <a:cs typeface="Verdana"/>
              </a:rPr>
              <a:t> </a:t>
            </a:r>
            <a:r>
              <a:rPr sz="2000" spc="-20" dirty="0">
                <a:latin typeface="Verdana"/>
                <a:cs typeface="Verdana"/>
              </a:rPr>
              <a:t>bibliothèques</a:t>
            </a:r>
            <a:r>
              <a:rPr sz="2000" spc="-175" dirty="0">
                <a:latin typeface="Verdana"/>
                <a:cs typeface="Verdana"/>
              </a:rPr>
              <a:t> </a:t>
            </a:r>
            <a:r>
              <a:rPr sz="2000" spc="15" dirty="0">
                <a:latin typeface="Verdana"/>
                <a:cs typeface="Verdana"/>
              </a:rPr>
              <a:t>nécessaires</a:t>
            </a:r>
            <a:r>
              <a:rPr sz="2000" spc="-180" dirty="0">
                <a:latin typeface="Verdana"/>
                <a:cs typeface="Verdana"/>
              </a:rPr>
              <a:t> </a:t>
            </a:r>
            <a:r>
              <a:rPr sz="2000" spc="-55" dirty="0">
                <a:latin typeface="Verdana"/>
                <a:cs typeface="Verdana"/>
              </a:rPr>
              <a:t>pour</a:t>
            </a:r>
            <a:r>
              <a:rPr sz="2000" spc="-180" dirty="0">
                <a:latin typeface="Verdana"/>
                <a:cs typeface="Verdana"/>
              </a:rPr>
              <a:t> </a:t>
            </a:r>
            <a:r>
              <a:rPr sz="2000" spc="-85" dirty="0">
                <a:latin typeface="Verdana"/>
                <a:cs typeface="Verdana"/>
              </a:rPr>
              <a:t>travailler</a:t>
            </a:r>
            <a:r>
              <a:rPr sz="2000" spc="-175" dirty="0">
                <a:latin typeface="Verdana"/>
                <a:cs typeface="Verdana"/>
              </a:rPr>
              <a:t> </a:t>
            </a:r>
            <a:r>
              <a:rPr sz="2000" spc="5" dirty="0">
                <a:latin typeface="Verdana"/>
                <a:cs typeface="Verdana"/>
              </a:rPr>
              <a:t>avec</a:t>
            </a:r>
            <a:r>
              <a:rPr sz="2000" spc="-180" dirty="0">
                <a:latin typeface="Verdana"/>
                <a:cs typeface="Verdana"/>
              </a:rPr>
              <a:t> </a:t>
            </a:r>
            <a:r>
              <a:rPr sz="2000" spc="-100" dirty="0">
                <a:latin typeface="Verdana"/>
                <a:cs typeface="Verdana"/>
              </a:rPr>
              <a:t>Spark,</a:t>
            </a:r>
            <a:r>
              <a:rPr sz="2000" spc="-180" dirty="0">
                <a:latin typeface="Verdana"/>
                <a:cs typeface="Verdana"/>
              </a:rPr>
              <a:t> </a:t>
            </a:r>
            <a:r>
              <a:rPr sz="2000" spc="-35" dirty="0">
                <a:latin typeface="Verdana"/>
                <a:cs typeface="Verdana"/>
              </a:rPr>
              <a:t>Matplotlib,</a:t>
            </a:r>
            <a:r>
              <a:rPr sz="2000" spc="-180" dirty="0">
                <a:latin typeface="Verdana"/>
                <a:cs typeface="Verdana"/>
              </a:rPr>
              <a:t> </a:t>
            </a:r>
            <a:r>
              <a:rPr sz="2000" spc="-65" dirty="0">
                <a:latin typeface="Verdana"/>
                <a:cs typeface="Verdana"/>
              </a:rPr>
              <a:t>Seaborn,</a:t>
            </a:r>
            <a:r>
              <a:rPr sz="2000" spc="-175" dirty="0">
                <a:latin typeface="Verdana"/>
                <a:cs typeface="Verdana"/>
              </a:rPr>
              <a:t> </a:t>
            </a:r>
            <a:r>
              <a:rPr sz="2000" spc="-5" dirty="0">
                <a:latin typeface="Verdana"/>
                <a:cs typeface="Verdana"/>
              </a:rPr>
              <a:t>et</a:t>
            </a:r>
            <a:r>
              <a:rPr sz="2000" spc="-180" dirty="0">
                <a:latin typeface="Verdana"/>
                <a:cs typeface="Verdana"/>
              </a:rPr>
              <a:t> </a:t>
            </a:r>
            <a:r>
              <a:rPr sz="2000" spc="-60" dirty="0">
                <a:latin typeface="Verdana"/>
                <a:cs typeface="Verdana"/>
              </a:rPr>
              <a:t>Pandas</a:t>
            </a:r>
            <a:r>
              <a:rPr lang="fr-FR" sz="2000" spc="-60" dirty="0">
                <a:latin typeface="Verdana"/>
                <a:cs typeface="Verdana"/>
              </a:rPr>
              <a:t>, e</a:t>
            </a:r>
            <a:r>
              <a:rPr sz="2000" spc="-100" dirty="0">
                <a:latin typeface="Verdana"/>
                <a:cs typeface="Verdana"/>
              </a:rPr>
              <a:t>n </a:t>
            </a:r>
            <a:r>
              <a:rPr sz="2000" spc="-900" dirty="0">
                <a:latin typeface="Verdana"/>
                <a:cs typeface="Verdana"/>
              </a:rPr>
              <a:t> </a:t>
            </a:r>
            <a:r>
              <a:rPr sz="2000" spc="-80" dirty="0">
                <a:latin typeface="Verdana"/>
                <a:cs typeface="Verdana"/>
              </a:rPr>
              <a:t>utilisant </a:t>
            </a:r>
            <a:r>
              <a:rPr sz="2000" spc="-35" dirty="0">
                <a:latin typeface="Verdana"/>
                <a:cs typeface="Verdana"/>
              </a:rPr>
              <a:t>la </a:t>
            </a:r>
            <a:r>
              <a:rPr sz="2000" spc="65" dirty="0">
                <a:latin typeface="Verdana"/>
                <a:cs typeface="Verdana"/>
              </a:rPr>
              <a:t>classe </a:t>
            </a:r>
            <a:r>
              <a:rPr sz="2000" spc="-30" dirty="0">
                <a:latin typeface="Verdana"/>
                <a:cs typeface="Verdana"/>
              </a:rPr>
              <a:t>SparkSession </a:t>
            </a:r>
            <a:r>
              <a:rPr sz="2000" spc="55" dirty="0">
                <a:latin typeface="Verdana"/>
                <a:cs typeface="Verdana"/>
              </a:rPr>
              <a:t>de </a:t>
            </a:r>
            <a:r>
              <a:rPr sz="2000" spc="-80" dirty="0">
                <a:latin typeface="Verdana"/>
                <a:cs typeface="Verdana"/>
              </a:rPr>
              <a:t>PySpark, </a:t>
            </a:r>
            <a:r>
              <a:rPr sz="2000" spc="-65" dirty="0">
                <a:latin typeface="Verdana"/>
                <a:cs typeface="Verdana"/>
              </a:rPr>
              <a:t>il </a:t>
            </a:r>
            <a:r>
              <a:rPr sz="2000" spc="50" dirty="0">
                <a:latin typeface="Verdana"/>
                <a:cs typeface="Verdana"/>
              </a:rPr>
              <a:t>crée </a:t>
            </a:r>
            <a:r>
              <a:rPr sz="2000" spc="-75" dirty="0">
                <a:latin typeface="Verdana"/>
                <a:cs typeface="Verdana"/>
              </a:rPr>
              <a:t>une </a:t>
            </a:r>
            <a:r>
              <a:rPr sz="2000" spc="20" dirty="0">
                <a:latin typeface="Verdana"/>
                <a:cs typeface="Verdana"/>
              </a:rPr>
              <a:t>session </a:t>
            </a:r>
            <a:r>
              <a:rPr sz="2000" spc="-100" dirty="0">
                <a:latin typeface="Verdana"/>
                <a:cs typeface="Verdana"/>
              </a:rPr>
              <a:t>Spark, </a:t>
            </a:r>
            <a:r>
              <a:rPr sz="2000" spc="-5" dirty="0">
                <a:latin typeface="Verdana"/>
                <a:cs typeface="Verdana"/>
              </a:rPr>
              <a:t>et </a:t>
            </a:r>
            <a:r>
              <a:rPr sz="2000" spc="55" dirty="0">
                <a:latin typeface="Verdana"/>
                <a:cs typeface="Verdana"/>
              </a:rPr>
              <a:t>les </a:t>
            </a:r>
            <a:r>
              <a:rPr sz="2000" spc="-60" dirty="0">
                <a:latin typeface="Verdana"/>
                <a:cs typeface="Verdana"/>
              </a:rPr>
              <a:t>import</a:t>
            </a:r>
            <a:r>
              <a:rPr lang="fr-FR" sz="2000" spc="-60" dirty="0">
                <a:latin typeface="Verdana"/>
                <a:cs typeface="Verdana"/>
              </a:rPr>
              <a:t>e</a:t>
            </a:r>
            <a:r>
              <a:rPr sz="2000" spc="-60" dirty="0">
                <a:latin typeface="Verdana"/>
                <a:cs typeface="Verdana"/>
              </a:rPr>
              <a:t> </a:t>
            </a:r>
            <a:r>
              <a:rPr sz="2000" spc="55" dirty="0">
                <a:latin typeface="Verdana"/>
                <a:cs typeface="Verdana"/>
              </a:rPr>
              <a:t>de </a:t>
            </a:r>
            <a:r>
              <a:rPr sz="2000" spc="-10" dirty="0">
                <a:latin typeface="Verdana"/>
                <a:cs typeface="Verdana"/>
              </a:rPr>
              <a:t>fonctions </a:t>
            </a:r>
            <a:r>
              <a:rPr sz="2000" spc="-5" dirty="0">
                <a:latin typeface="Verdana"/>
                <a:cs typeface="Verdana"/>
              </a:rPr>
              <a:t> </a:t>
            </a:r>
            <a:r>
              <a:rPr sz="2000" spc="15" dirty="0">
                <a:latin typeface="Verdana"/>
                <a:cs typeface="Verdana"/>
              </a:rPr>
              <a:t>spécifiques </a:t>
            </a:r>
            <a:r>
              <a:rPr sz="2000" spc="55" dirty="0">
                <a:latin typeface="Verdana"/>
                <a:cs typeface="Verdana"/>
              </a:rPr>
              <a:t>de </a:t>
            </a:r>
            <a:r>
              <a:rPr sz="2000" spc="-80" dirty="0">
                <a:latin typeface="Verdana"/>
                <a:cs typeface="Verdana"/>
              </a:rPr>
              <a:t>PySpark, </a:t>
            </a:r>
            <a:r>
              <a:rPr sz="2000" spc="-35" dirty="0">
                <a:latin typeface="Verdana"/>
                <a:cs typeface="Verdana"/>
              </a:rPr>
              <a:t>Matplotlib, </a:t>
            </a:r>
            <a:r>
              <a:rPr sz="2000" spc="-65" dirty="0">
                <a:latin typeface="Verdana"/>
                <a:cs typeface="Verdana"/>
              </a:rPr>
              <a:t>Seaborn, </a:t>
            </a:r>
            <a:r>
              <a:rPr sz="2000" spc="-5" dirty="0">
                <a:latin typeface="Verdana"/>
                <a:cs typeface="Verdana"/>
              </a:rPr>
              <a:t>et </a:t>
            </a:r>
            <a:r>
              <a:rPr sz="2000" spc="-15" dirty="0">
                <a:latin typeface="Verdana"/>
                <a:cs typeface="Verdana"/>
              </a:rPr>
              <a:t>Pandas </a:t>
            </a:r>
            <a:r>
              <a:rPr sz="2000" spc="-55" dirty="0">
                <a:latin typeface="Verdana"/>
                <a:cs typeface="Verdana"/>
              </a:rPr>
              <a:t>permettent </a:t>
            </a:r>
            <a:r>
              <a:rPr sz="2000" spc="-35" dirty="0">
                <a:latin typeface="Verdana"/>
                <a:cs typeface="Verdana"/>
              </a:rPr>
              <a:t>la </a:t>
            </a:r>
            <a:r>
              <a:rPr sz="2000" spc="-100" dirty="0">
                <a:latin typeface="Verdana"/>
                <a:cs typeface="Verdana"/>
              </a:rPr>
              <a:t>manipulation, </a:t>
            </a:r>
            <a:r>
              <a:rPr sz="2000" spc="-75" dirty="0">
                <a:latin typeface="Verdana"/>
                <a:cs typeface="Verdana"/>
              </a:rPr>
              <a:t>l'analyse, </a:t>
            </a:r>
            <a:r>
              <a:rPr sz="2000" spc="-5" dirty="0">
                <a:latin typeface="Verdana"/>
                <a:cs typeface="Verdana"/>
              </a:rPr>
              <a:t>et </a:t>
            </a:r>
            <a:r>
              <a:rPr sz="2000" spc="-35" dirty="0">
                <a:latin typeface="Verdana"/>
                <a:cs typeface="Verdana"/>
              </a:rPr>
              <a:t>la </a:t>
            </a:r>
            <a:r>
              <a:rPr sz="2000" spc="-30" dirty="0">
                <a:latin typeface="Verdana"/>
                <a:cs typeface="Verdana"/>
              </a:rPr>
              <a:t> </a:t>
            </a:r>
            <a:r>
              <a:rPr sz="2000" spc="-70" dirty="0">
                <a:latin typeface="Verdana"/>
                <a:cs typeface="Verdana"/>
              </a:rPr>
              <a:t>visualisation</a:t>
            </a:r>
            <a:r>
              <a:rPr sz="2000" spc="-190" dirty="0">
                <a:latin typeface="Verdana"/>
                <a:cs typeface="Verdana"/>
              </a:rPr>
              <a:t> </a:t>
            </a:r>
            <a:r>
              <a:rPr sz="2000" spc="50" dirty="0">
                <a:latin typeface="Verdana"/>
                <a:cs typeface="Verdana"/>
              </a:rPr>
              <a:t>efficaces</a:t>
            </a:r>
            <a:r>
              <a:rPr sz="2000" spc="-190" dirty="0">
                <a:latin typeface="Verdana"/>
                <a:cs typeface="Verdana"/>
              </a:rPr>
              <a:t> </a:t>
            </a:r>
            <a:r>
              <a:rPr sz="2000" spc="65" dirty="0">
                <a:latin typeface="Verdana"/>
                <a:cs typeface="Verdana"/>
              </a:rPr>
              <a:t>des</a:t>
            </a:r>
            <a:r>
              <a:rPr sz="2000" spc="-190" dirty="0">
                <a:latin typeface="Verdana"/>
                <a:cs typeface="Verdana"/>
              </a:rPr>
              <a:t> </a:t>
            </a:r>
            <a:r>
              <a:rPr sz="2000" spc="5" dirty="0">
                <a:latin typeface="Verdana"/>
                <a:cs typeface="Verdana"/>
              </a:rPr>
              <a:t>données</a:t>
            </a:r>
            <a:r>
              <a:rPr sz="2000" spc="-190" dirty="0">
                <a:latin typeface="Verdana"/>
                <a:cs typeface="Verdana"/>
              </a:rPr>
              <a:t> </a:t>
            </a:r>
            <a:r>
              <a:rPr sz="2000" spc="-50" dirty="0">
                <a:latin typeface="Verdana"/>
                <a:cs typeface="Verdana"/>
              </a:rPr>
              <a:t>structurées.</a:t>
            </a:r>
            <a:endParaRPr sz="2000" dirty="0">
              <a:latin typeface="Verdana"/>
              <a:cs typeface="Verdana"/>
            </a:endParaRPr>
          </a:p>
        </p:txBody>
      </p:sp>
      <p:pic>
        <p:nvPicPr>
          <p:cNvPr id="14" name="object 14"/>
          <p:cNvPicPr/>
          <p:nvPr/>
        </p:nvPicPr>
        <p:blipFill>
          <a:blip r:embed="rId4" cstate="print"/>
          <a:stretch>
            <a:fillRect/>
          </a:stretch>
        </p:blipFill>
        <p:spPr>
          <a:xfrm>
            <a:off x="5347" y="9053053"/>
            <a:ext cx="3793870" cy="1243955"/>
          </a:xfrm>
          <a:prstGeom prst="rect">
            <a:avLst/>
          </a:prstGeom>
        </p:spPr>
      </p:pic>
      <p:pic>
        <p:nvPicPr>
          <p:cNvPr id="15" name="object 15"/>
          <p:cNvPicPr/>
          <p:nvPr/>
        </p:nvPicPr>
        <p:blipFill>
          <a:blip r:embed="rId5" cstate="print"/>
          <a:stretch>
            <a:fillRect/>
          </a:stretch>
        </p:blipFill>
        <p:spPr>
          <a:xfrm>
            <a:off x="15256340" y="8820019"/>
            <a:ext cx="3039262" cy="14770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238008"/>
              <a:ext cx="14387830" cy="2258060"/>
            </a:xfrm>
            <a:custGeom>
              <a:avLst/>
              <a:gdLst/>
              <a:ahLst/>
              <a:cxnLst/>
              <a:rect l="l" t="t" r="r" b="b"/>
              <a:pathLst>
                <a:path w="14387830" h="2258060">
                  <a:moveTo>
                    <a:pt x="14387603" y="2258022"/>
                  </a:moveTo>
                  <a:lnTo>
                    <a:pt x="0" y="2258022"/>
                  </a:lnTo>
                  <a:lnTo>
                    <a:pt x="0" y="0"/>
                  </a:lnTo>
                  <a:lnTo>
                    <a:pt x="12291201" y="0"/>
                  </a:lnTo>
                  <a:lnTo>
                    <a:pt x="14387603" y="2258021"/>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txBox="1"/>
          <p:nvPr/>
        </p:nvSpPr>
        <p:spPr>
          <a:xfrm>
            <a:off x="1940371" y="1515221"/>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sp>
        <p:nvSpPr>
          <p:cNvPr id="7" name="object 7"/>
          <p:cNvSpPr/>
          <p:nvPr/>
        </p:nvSpPr>
        <p:spPr>
          <a:xfrm>
            <a:off x="0" y="3220544"/>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8" name="object 8"/>
          <p:cNvGrpSpPr/>
          <p:nvPr/>
        </p:nvGrpSpPr>
        <p:grpSpPr>
          <a:xfrm>
            <a:off x="0" y="0"/>
            <a:ext cx="18288000" cy="981075"/>
            <a:chOff x="0" y="0"/>
            <a:chExt cx="18288000" cy="981075"/>
          </a:xfrm>
        </p:grpSpPr>
        <p:sp>
          <p:nvSpPr>
            <p:cNvPr id="9" name="object 9"/>
            <p:cNvSpPr/>
            <p:nvPr/>
          </p:nvSpPr>
          <p:spPr>
            <a:xfrm>
              <a:off x="12207378" y="0"/>
              <a:ext cx="6080760" cy="981075"/>
            </a:xfrm>
            <a:custGeom>
              <a:avLst/>
              <a:gdLst/>
              <a:ahLst/>
              <a:cxnLst/>
              <a:rect l="l" t="t" r="r" b="b"/>
              <a:pathLst>
                <a:path w="6080759" h="981075">
                  <a:moveTo>
                    <a:pt x="6080620" y="981074"/>
                  </a:moveTo>
                  <a:lnTo>
                    <a:pt x="910852" y="981074"/>
                  </a:lnTo>
                  <a:lnTo>
                    <a:pt x="0" y="0"/>
                  </a:lnTo>
                  <a:lnTo>
                    <a:pt x="6080620" y="0"/>
                  </a:lnTo>
                  <a:lnTo>
                    <a:pt x="6080620" y="981074"/>
                  </a:lnTo>
                  <a:close/>
                </a:path>
              </a:pathLst>
            </a:custGeom>
            <a:solidFill>
              <a:srgbClr val="335062"/>
            </a:solidFill>
          </p:spPr>
          <p:txBody>
            <a:bodyPr wrap="square" lIns="0" tIns="0" rIns="0" bIns="0" rtlCol="0"/>
            <a:lstStyle/>
            <a:p>
              <a:endParaRPr/>
            </a:p>
          </p:txBody>
        </p:sp>
        <p:sp>
          <p:nvSpPr>
            <p:cNvPr id="10" name="object 10"/>
            <p:cNvSpPr/>
            <p:nvPr/>
          </p:nvSpPr>
          <p:spPr>
            <a:xfrm>
              <a:off x="0" y="942974"/>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1" name="object 11"/>
          <p:cNvSpPr/>
          <p:nvPr/>
        </p:nvSpPr>
        <p:spPr>
          <a:xfrm>
            <a:off x="15176149" y="5566503"/>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2" name="object 12"/>
          <p:cNvPicPr/>
          <p:nvPr/>
        </p:nvPicPr>
        <p:blipFill>
          <a:blip r:embed="rId3" cstate="print"/>
          <a:stretch>
            <a:fillRect/>
          </a:stretch>
        </p:blipFill>
        <p:spPr>
          <a:xfrm>
            <a:off x="5347" y="9053053"/>
            <a:ext cx="3793876" cy="1243957"/>
          </a:xfrm>
          <a:prstGeom prst="rect">
            <a:avLst/>
          </a:prstGeom>
        </p:spPr>
      </p:pic>
      <p:pic>
        <p:nvPicPr>
          <p:cNvPr id="13" name="object 13"/>
          <p:cNvPicPr/>
          <p:nvPr/>
        </p:nvPicPr>
        <p:blipFill>
          <a:blip r:embed="rId4" cstate="print"/>
          <a:stretch>
            <a:fillRect/>
          </a:stretch>
        </p:blipFill>
        <p:spPr>
          <a:xfrm>
            <a:off x="15256338" y="8820018"/>
            <a:ext cx="3039264" cy="1477012"/>
          </a:xfrm>
          <a:prstGeom prst="rect">
            <a:avLst/>
          </a:prstGeom>
        </p:spPr>
      </p:pic>
      <p:pic>
        <p:nvPicPr>
          <p:cNvPr id="14" name="object 14"/>
          <p:cNvPicPr/>
          <p:nvPr/>
        </p:nvPicPr>
        <p:blipFill>
          <a:blip r:embed="rId5" cstate="print"/>
          <a:stretch>
            <a:fillRect/>
          </a:stretch>
        </p:blipFill>
        <p:spPr>
          <a:xfrm>
            <a:off x="2169253" y="4591213"/>
            <a:ext cx="11720638" cy="4600574"/>
          </a:xfrm>
          <a:prstGeom prst="rect">
            <a:avLst/>
          </a:prstGeom>
          <a:ln w="38100">
            <a:solidFill>
              <a:schemeClr val="accent1">
                <a:lumMod val="50000"/>
              </a:schemeClr>
            </a:solidFill>
          </a:ln>
        </p:spPr>
      </p:pic>
      <p:pic>
        <p:nvPicPr>
          <p:cNvPr id="15" name="object 15"/>
          <p:cNvPicPr/>
          <p:nvPr/>
        </p:nvPicPr>
        <p:blipFill>
          <a:blip r:embed="rId6" cstate="print"/>
          <a:stretch>
            <a:fillRect/>
          </a:stretch>
        </p:blipFill>
        <p:spPr>
          <a:xfrm>
            <a:off x="380999" y="3950692"/>
            <a:ext cx="142875" cy="142874"/>
          </a:xfrm>
          <a:prstGeom prst="rect">
            <a:avLst/>
          </a:prstGeom>
        </p:spPr>
      </p:pic>
      <p:sp>
        <p:nvSpPr>
          <p:cNvPr id="16" name="object 16"/>
          <p:cNvSpPr txBox="1"/>
          <p:nvPr/>
        </p:nvSpPr>
        <p:spPr>
          <a:xfrm>
            <a:off x="721320" y="3725299"/>
            <a:ext cx="8270280" cy="536044"/>
          </a:xfrm>
          <a:prstGeom prst="rect">
            <a:avLst/>
          </a:prstGeom>
        </p:spPr>
        <p:txBody>
          <a:bodyPr vert="horz" wrap="square" lIns="0" tIns="12700" rIns="0" bIns="0" rtlCol="0">
            <a:spAutoFit/>
          </a:bodyPr>
          <a:lstStyle/>
          <a:p>
            <a:pPr marL="12700">
              <a:spcBef>
                <a:spcPts val="100"/>
              </a:spcBef>
            </a:pPr>
            <a:r>
              <a:rPr lang="fr-FR" sz="3400" b="1" spc="-50" dirty="0">
                <a:solidFill>
                  <a:srgbClr val="335062"/>
                </a:solidFill>
                <a:latin typeface="Tahoma"/>
                <a:cs typeface="Tahoma"/>
              </a:rPr>
              <a:t>Préparation et Prétraitement :</a:t>
            </a:r>
            <a:endParaRPr sz="34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1076366"/>
              <a:ext cx="12517120" cy="2049145"/>
            </a:xfrm>
            <a:custGeom>
              <a:avLst/>
              <a:gdLst/>
              <a:ahLst/>
              <a:cxnLst/>
              <a:rect l="l" t="t" r="r" b="b"/>
              <a:pathLst>
                <a:path w="12517120" h="2049145">
                  <a:moveTo>
                    <a:pt x="12516931" y="2048885"/>
                  </a:moveTo>
                  <a:lnTo>
                    <a:pt x="0" y="2048885"/>
                  </a:lnTo>
                  <a:lnTo>
                    <a:pt x="0" y="0"/>
                  </a:lnTo>
                  <a:lnTo>
                    <a:pt x="10614698" y="0"/>
                  </a:lnTo>
                  <a:lnTo>
                    <a:pt x="12516931" y="2048884"/>
                  </a:lnTo>
                  <a:close/>
                </a:path>
              </a:pathLst>
            </a:custGeom>
            <a:solidFill>
              <a:srgbClr val="335062"/>
            </a:solidFill>
          </p:spPr>
          <p:txBody>
            <a:bodyPr wrap="square" lIns="0" tIns="0" rIns="0" bIns="0" rtlCol="0"/>
            <a:lstStyle/>
            <a:p>
              <a:endParaRPr/>
            </a:p>
          </p:txBody>
        </p:sp>
      </p:grpSp>
      <p:sp>
        <p:nvSpPr>
          <p:cNvPr id="5" name="object 5"/>
          <p:cNvSpPr/>
          <p:nvPr/>
        </p:nvSpPr>
        <p:spPr>
          <a:xfrm>
            <a:off x="13779738" y="4908765"/>
            <a:ext cx="902335" cy="913765"/>
          </a:xfrm>
          <a:custGeom>
            <a:avLst/>
            <a:gdLst/>
            <a:ahLst/>
            <a:cxnLst/>
            <a:rect l="l" t="t" r="r" b="b"/>
            <a:pathLst>
              <a:path w="902334" h="913764">
                <a:moveTo>
                  <a:pt x="114685" y="398887"/>
                </a:moveTo>
                <a:lnTo>
                  <a:pt x="101276" y="398887"/>
                </a:lnTo>
                <a:lnTo>
                  <a:pt x="92519" y="396347"/>
                </a:lnTo>
                <a:lnTo>
                  <a:pt x="88437" y="395077"/>
                </a:lnTo>
                <a:lnTo>
                  <a:pt x="80864" y="389997"/>
                </a:lnTo>
                <a:lnTo>
                  <a:pt x="77576" y="386187"/>
                </a:lnTo>
                <a:lnTo>
                  <a:pt x="71994" y="379837"/>
                </a:lnTo>
                <a:lnTo>
                  <a:pt x="69849" y="376027"/>
                </a:lnTo>
                <a:lnTo>
                  <a:pt x="66852" y="367137"/>
                </a:lnTo>
                <a:lnTo>
                  <a:pt x="66080" y="363327"/>
                </a:lnTo>
                <a:lnTo>
                  <a:pt x="65987" y="353167"/>
                </a:lnTo>
                <a:lnTo>
                  <a:pt x="66668" y="349357"/>
                </a:lnTo>
                <a:lnTo>
                  <a:pt x="93598" y="317607"/>
                </a:lnTo>
                <a:lnTo>
                  <a:pt x="101218" y="313797"/>
                </a:lnTo>
                <a:lnTo>
                  <a:pt x="98374" y="292207"/>
                </a:lnTo>
                <a:lnTo>
                  <a:pt x="82740" y="285857"/>
                </a:lnTo>
                <a:lnTo>
                  <a:pt x="80606" y="285857"/>
                </a:lnTo>
                <a:lnTo>
                  <a:pt x="0" y="252837"/>
                </a:lnTo>
                <a:lnTo>
                  <a:pt x="2412" y="246487"/>
                </a:lnTo>
                <a:lnTo>
                  <a:pt x="8889" y="229977"/>
                </a:lnTo>
                <a:lnTo>
                  <a:pt x="26370" y="186797"/>
                </a:lnTo>
                <a:lnTo>
                  <a:pt x="61365" y="97897"/>
                </a:lnTo>
                <a:lnTo>
                  <a:pt x="96405" y="10267"/>
                </a:lnTo>
                <a:lnTo>
                  <a:pt x="99788" y="3917"/>
                </a:lnTo>
                <a:lnTo>
                  <a:pt x="103658" y="107"/>
                </a:lnTo>
                <a:lnTo>
                  <a:pt x="108712" y="107"/>
                </a:lnTo>
                <a:lnTo>
                  <a:pt x="115646" y="1377"/>
                </a:lnTo>
                <a:lnTo>
                  <a:pt x="356019" y="96627"/>
                </a:lnTo>
                <a:lnTo>
                  <a:pt x="356908" y="96627"/>
                </a:lnTo>
                <a:lnTo>
                  <a:pt x="358902" y="97897"/>
                </a:lnTo>
                <a:lnTo>
                  <a:pt x="341539" y="142347"/>
                </a:lnTo>
                <a:lnTo>
                  <a:pt x="286178" y="142347"/>
                </a:lnTo>
                <a:lnTo>
                  <a:pt x="262781" y="146157"/>
                </a:lnTo>
                <a:lnTo>
                  <a:pt x="229317" y="167747"/>
                </a:lnTo>
                <a:lnTo>
                  <a:pt x="211080" y="204577"/>
                </a:lnTo>
                <a:lnTo>
                  <a:pt x="210257" y="218547"/>
                </a:lnTo>
                <a:lnTo>
                  <a:pt x="210883" y="226167"/>
                </a:lnTo>
                <a:lnTo>
                  <a:pt x="235264" y="274427"/>
                </a:lnTo>
                <a:lnTo>
                  <a:pt x="281127" y="293477"/>
                </a:lnTo>
                <a:lnTo>
                  <a:pt x="270666" y="320147"/>
                </a:lnTo>
                <a:lnTo>
                  <a:pt x="159792" y="320147"/>
                </a:lnTo>
                <a:lnTo>
                  <a:pt x="154712" y="321417"/>
                </a:lnTo>
                <a:lnTo>
                  <a:pt x="149986" y="323957"/>
                </a:lnTo>
                <a:lnTo>
                  <a:pt x="145732" y="327767"/>
                </a:lnTo>
                <a:lnTo>
                  <a:pt x="145636" y="336657"/>
                </a:lnTo>
                <a:lnTo>
                  <a:pt x="145597" y="345547"/>
                </a:lnTo>
                <a:lnTo>
                  <a:pt x="145872" y="349357"/>
                </a:lnTo>
                <a:lnTo>
                  <a:pt x="146392" y="353167"/>
                </a:lnTo>
                <a:lnTo>
                  <a:pt x="147149" y="356977"/>
                </a:lnTo>
                <a:lnTo>
                  <a:pt x="147092" y="363327"/>
                </a:lnTo>
                <a:lnTo>
                  <a:pt x="118977" y="397617"/>
                </a:lnTo>
                <a:lnTo>
                  <a:pt x="114685" y="398887"/>
                </a:lnTo>
                <a:close/>
              </a:path>
              <a:path w="902334" h="913764">
                <a:moveTo>
                  <a:pt x="334594" y="160127"/>
                </a:moveTo>
                <a:lnTo>
                  <a:pt x="310142" y="146157"/>
                </a:lnTo>
                <a:lnTo>
                  <a:pt x="286178" y="142347"/>
                </a:lnTo>
                <a:lnTo>
                  <a:pt x="341539" y="142347"/>
                </a:lnTo>
                <a:lnTo>
                  <a:pt x="334594" y="160127"/>
                </a:lnTo>
                <a:close/>
              </a:path>
              <a:path w="902334" h="913764">
                <a:moveTo>
                  <a:pt x="901801" y="299827"/>
                </a:moveTo>
                <a:lnTo>
                  <a:pt x="522583" y="299827"/>
                </a:lnTo>
                <a:lnTo>
                  <a:pt x="526458" y="298557"/>
                </a:lnTo>
                <a:lnTo>
                  <a:pt x="530110" y="297287"/>
                </a:lnTo>
                <a:lnTo>
                  <a:pt x="533480" y="294747"/>
                </a:lnTo>
                <a:lnTo>
                  <a:pt x="535994" y="292207"/>
                </a:lnTo>
                <a:lnTo>
                  <a:pt x="539311" y="284587"/>
                </a:lnTo>
                <a:lnTo>
                  <a:pt x="539845" y="280777"/>
                </a:lnTo>
                <a:lnTo>
                  <a:pt x="539254" y="276967"/>
                </a:lnTo>
                <a:lnTo>
                  <a:pt x="539090" y="256647"/>
                </a:lnTo>
                <a:lnTo>
                  <a:pt x="539000" y="155047"/>
                </a:lnTo>
                <a:lnTo>
                  <a:pt x="889228" y="155047"/>
                </a:lnTo>
                <a:lnTo>
                  <a:pt x="896715" y="160127"/>
                </a:lnTo>
                <a:lnTo>
                  <a:pt x="900630" y="167747"/>
                </a:lnTo>
                <a:lnTo>
                  <a:pt x="901801" y="179177"/>
                </a:lnTo>
                <a:lnTo>
                  <a:pt x="901801" y="299827"/>
                </a:lnTo>
                <a:close/>
              </a:path>
              <a:path w="902334" h="913764">
                <a:moveTo>
                  <a:pt x="473740" y="392537"/>
                </a:moveTo>
                <a:lnTo>
                  <a:pt x="462887" y="392537"/>
                </a:lnTo>
                <a:lnTo>
                  <a:pt x="459323" y="391267"/>
                </a:lnTo>
                <a:lnTo>
                  <a:pt x="452307" y="389997"/>
                </a:lnTo>
                <a:lnTo>
                  <a:pt x="448921" y="388727"/>
                </a:lnTo>
                <a:lnTo>
                  <a:pt x="442391" y="384917"/>
                </a:lnTo>
                <a:lnTo>
                  <a:pt x="439308" y="383647"/>
                </a:lnTo>
                <a:lnTo>
                  <a:pt x="433505" y="378567"/>
                </a:lnTo>
                <a:lnTo>
                  <a:pt x="430839" y="376027"/>
                </a:lnTo>
                <a:lnTo>
                  <a:pt x="428409" y="373487"/>
                </a:lnTo>
                <a:lnTo>
                  <a:pt x="423475" y="368407"/>
                </a:lnTo>
                <a:lnTo>
                  <a:pt x="419715" y="362057"/>
                </a:lnTo>
                <a:lnTo>
                  <a:pt x="414545" y="348087"/>
                </a:lnTo>
                <a:lnTo>
                  <a:pt x="413317" y="341737"/>
                </a:lnTo>
                <a:lnTo>
                  <a:pt x="413577" y="326497"/>
                </a:lnTo>
                <a:lnTo>
                  <a:pt x="415055" y="320147"/>
                </a:lnTo>
                <a:lnTo>
                  <a:pt x="420708" y="306177"/>
                </a:lnTo>
                <a:lnTo>
                  <a:pt x="424683" y="299827"/>
                </a:lnTo>
                <a:lnTo>
                  <a:pt x="429806" y="294747"/>
                </a:lnTo>
                <a:lnTo>
                  <a:pt x="432329" y="292207"/>
                </a:lnTo>
                <a:lnTo>
                  <a:pt x="461318" y="278237"/>
                </a:lnTo>
                <a:lnTo>
                  <a:pt x="475754" y="278237"/>
                </a:lnTo>
                <a:lnTo>
                  <a:pt x="508190" y="293477"/>
                </a:lnTo>
                <a:lnTo>
                  <a:pt x="510957" y="296017"/>
                </a:lnTo>
                <a:lnTo>
                  <a:pt x="514389" y="297287"/>
                </a:lnTo>
                <a:lnTo>
                  <a:pt x="522583" y="299827"/>
                </a:lnTo>
                <a:lnTo>
                  <a:pt x="901801" y="299827"/>
                </a:lnTo>
                <a:lnTo>
                  <a:pt x="901801" y="370947"/>
                </a:lnTo>
                <a:lnTo>
                  <a:pt x="521221" y="370947"/>
                </a:lnTo>
                <a:lnTo>
                  <a:pt x="512763" y="373487"/>
                </a:lnTo>
                <a:lnTo>
                  <a:pt x="509342" y="376027"/>
                </a:lnTo>
                <a:lnTo>
                  <a:pt x="506729" y="378567"/>
                </a:lnTo>
                <a:lnTo>
                  <a:pt x="503962" y="381107"/>
                </a:lnTo>
                <a:lnTo>
                  <a:pt x="500996" y="383647"/>
                </a:lnTo>
                <a:lnTo>
                  <a:pt x="494664" y="387457"/>
                </a:lnTo>
                <a:lnTo>
                  <a:pt x="491358" y="388727"/>
                </a:lnTo>
                <a:lnTo>
                  <a:pt x="484465" y="391267"/>
                </a:lnTo>
                <a:lnTo>
                  <a:pt x="480941" y="391267"/>
                </a:lnTo>
                <a:lnTo>
                  <a:pt x="473740" y="392537"/>
                </a:lnTo>
                <a:close/>
              </a:path>
              <a:path w="902334" h="913764">
                <a:moveTo>
                  <a:pt x="256717" y="355707"/>
                </a:moveTo>
                <a:lnTo>
                  <a:pt x="177025" y="323957"/>
                </a:lnTo>
                <a:lnTo>
                  <a:pt x="176400" y="323957"/>
                </a:lnTo>
                <a:lnTo>
                  <a:pt x="175791" y="322687"/>
                </a:lnTo>
                <a:lnTo>
                  <a:pt x="175196" y="322687"/>
                </a:lnTo>
                <a:lnTo>
                  <a:pt x="173370" y="321417"/>
                </a:lnTo>
                <a:lnTo>
                  <a:pt x="165226" y="321417"/>
                </a:lnTo>
                <a:lnTo>
                  <a:pt x="159792" y="320147"/>
                </a:lnTo>
                <a:lnTo>
                  <a:pt x="270666" y="320147"/>
                </a:lnTo>
                <a:lnTo>
                  <a:pt x="256717" y="355707"/>
                </a:lnTo>
                <a:close/>
              </a:path>
              <a:path w="902334" h="913764">
                <a:moveTo>
                  <a:pt x="634872" y="515727"/>
                </a:moveTo>
                <a:lnTo>
                  <a:pt x="538759" y="515727"/>
                </a:lnTo>
                <a:lnTo>
                  <a:pt x="538759" y="395077"/>
                </a:lnTo>
                <a:lnTo>
                  <a:pt x="539893" y="389997"/>
                </a:lnTo>
                <a:lnTo>
                  <a:pt x="539560" y="386187"/>
                </a:lnTo>
                <a:lnTo>
                  <a:pt x="535962" y="378567"/>
                </a:lnTo>
                <a:lnTo>
                  <a:pt x="533108" y="376027"/>
                </a:lnTo>
                <a:lnTo>
                  <a:pt x="525290" y="372217"/>
                </a:lnTo>
                <a:lnTo>
                  <a:pt x="521221" y="370947"/>
                </a:lnTo>
                <a:lnTo>
                  <a:pt x="901801" y="370947"/>
                </a:lnTo>
                <a:lnTo>
                  <a:pt x="901801" y="389997"/>
                </a:lnTo>
                <a:lnTo>
                  <a:pt x="713265" y="389997"/>
                </a:lnTo>
                <a:lnTo>
                  <a:pt x="693266" y="393807"/>
                </a:lnTo>
                <a:lnTo>
                  <a:pt x="643279" y="431907"/>
                </a:lnTo>
                <a:lnTo>
                  <a:pt x="628899" y="485247"/>
                </a:lnTo>
                <a:lnTo>
                  <a:pt x="634872" y="515727"/>
                </a:lnTo>
                <a:close/>
              </a:path>
              <a:path w="902334" h="913764">
                <a:moveTo>
                  <a:pt x="901801" y="515727"/>
                </a:moveTo>
                <a:lnTo>
                  <a:pt x="805726" y="515727"/>
                </a:lnTo>
                <a:lnTo>
                  <a:pt x="811425" y="481437"/>
                </a:lnTo>
                <a:lnTo>
                  <a:pt x="806578" y="450957"/>
                </a:lnTo>
                <a:lnTo>
                  <a:pt x="765378" y="402697"/>
                </a:lnTo>
                <a:lnTo>
                  <a:pt x="726876" y="389997"/>
                </a:lnTo>
                <a:lnTo>
                  <a:pt x="901801" y="389997"/>
                </a:lnTo>
                <a:lnTo>
                  <a:pt x="901801" y="515727"/>
                </a:lnTo>
                <a:close/>
              </a:path>
              <a:path w="902334" h="913764">
                <a:moveTo>
                  <a:pt x="770121" y="551287"/>
                </a:moveTo>
                <a:lnTo>
                  <a:pt x="670559" y="551287"/>
                </a:lnTo>
                <a:lnTo>
                  <a:pt x="677699" y="547477"/>
                </a:lnTo>
                <a:lnTo>
                  <a:pt x="680383" y="544937"/>
                </a:lnTo>
                <a:lnTo>
                  <a:pt x="682180" y="541127"/>
                </a:lnTo>
                <a:lnTo>
                  <a:pt x="683666" y="537317"/>
                </a:lnTo>
                <a:lnTo>
                  <a:pt x="683944" y="533507"/>
                </a:lnTo>
                <a:lnTo>
                  <a:pt x="682086" y="525887"/>
                </a:lnTo>
                <a:lnTo>
                  <a:pt x="680114" y="522077"/>
                </a:lnTo>
                <a:lnTo>
                  <a:pt x="677100" y="519537"/>
                </a:lnTo>
                <a:lnTo>
                  <a:pt x="672347" y="514457"/>
                </a:lnTo>
                <a:lnTo>
                  <a:pt x="668741" y="508107"/>
                </a:lnTo>
                <a:lnTo>
                  <a:pt x="663825" y="494137"/>
                </a:lnTo>
                <a:lnTo>
                  <a:pt x="662686" y="487787"/>
                </a:lnTo>
                <a:lnTo>
                  <a:pt x="663047" y="473817"/>
                </a:lnTo>
                <a:lnTo>
                  <a:pt x="684021" y="436987"/>
                </a:lnTo>
                <a:lnTo>
                  <a:pt x="723901" y="424287"/>
                </a:lnTo>
                <a:lnTo>
                  <a:pt x="730876" y="425557"/>
                </a:lnTo>
                <a:lnTo>
                  <a:pt x="744485" y="430637"/>
                </a:lnTo>
                <a:lnTo>
                  <a:pt x="750653" y="433177"/>
                </a:lnTo>
                <a:lnTo>
                  <a:pt x="756183" y="438257"/>
                </a:lnTo>
                <a:lnTo>
                  <a:pt x="759151" y="440797"/>
                </a:lnTo>
                <a:lnTo>
                  <a:pt x="761847" y="443337"/>
                </a:lnTo>
                <a:lnTo>
                  <a:pt x="766695" y="448417"/>
                </a:lnTo>
                <a:lnTo>
                  <a:pt x="768798" y="452227"/>
                </a:lnTo>
                <a:lnTo>
                  <a:pt x="772362" y="458577"/>
                </a:lnTo>
                <a:lnTo>
                  <a:pt x="773786" y="462387"/>
                </a:lnTo>
                <a:lnTo>
                  <a:pt x="775920" y="470007"/>
                </a:lnTo>
                <a:lnTo>
                  <a:pt x="776608" y="473817"/>
                </a:lnTo>
                <a:lnTo>
                  <a:pt x="777226" y="481437"/>
                </a:lnTo>
                <a:lnTo>
                  <a:pt x="777149" y="485247"/>
                </a:lnTo>
                <a:lnTo>
                  <a:pt x="767558" y="513187"/>
                </a:lnTo>
                <a:lnTo>
                  <a:pt x="765328" y="516997"/>
                </a:lnTo>
                <a:lnTo>
                  <a:pt x="762787" y="519537"/>
                </a:lnTo>
                <a:lnTo>
                  <a:pt x="759540" y="522077"/>
                </a:lnTo>
                <a:lnTo>
                  <a:pt x="757434" y="525887"/>
                </a:lnTo>
                <a:lnTo>
                  <a:pt x="755503" y="533507"/>
                </a:lnTo>
                <a:lnTo>
                  <a:pt x="755887" y="537317"/>
                </a:lnTo>
                <a:lnTo>
                  <a:pt x="757618" y="541127"/>
                </a:lnTo>
                <a:lnTo>
                  <a:pt x="759642" y="544937"/>
                </a:lnTo>
                <a:lnTo>
                  <a:pt x="762547" y="547477"/>
                </a:lnTo>
                <a:lnTo>
                  <a:pt x="770121" y="551287"/>
                </a:lnTo>
                <a:close/>
              </a:path>
              <a:path w="902334" h="913764">
                <a:moveTo>
                  <a:pt x="539343" y="646537"/>
                </a:moveTo>
                <a:lnTo>
                  <a:pt x="539343" y="551287"/>
                </a:lnTo>
                <a:lnTo>
                  <a:pt x="801453" y="551287"/>
                </a:lnTo>
                <a:lnTo>
                  <a:pt x="824730" y="550017"/>
                </a:lnTo>
                <a:lnTo>
                  <a:pt x="901306" y="550017"/>
                </a:lnTo>
                <a:lnTo>
                  <a:pt x="901306" y="551287"/>
                </a:lnTo>
                <a:lnTo>
                  <a:pt x="901572" y="553827"/>
                </a:lnTo>
                <a:lnTo>
                  <a:pt x="901636" y="555097"/>
                </a:lnTo>
                <a:lnTo>
                  <a:pt x="901700" y="640187"/>
                </a:lnTo>
                <a:lnTo>
                  <a:pt x="570073" y="640187"/>
                </a:lnTo>
                <a:lnTo>
                  <a:pt x="539343" y="646537"/>
                </a:lnTo>
                <a:close/>
              </a:path>
              <a:path w="902334" h="913764">
                <a:moveTo>
                  <a:pt x="504342" y="913237"/>
                </a:moveTo>
                <a:lnTo>
                  <a:pt x="168262" y="913237"/>
                </a:lnTo>
                <a:lnTo>
                  <a:pt x="155526" y="911967"/>
                </a:lnTo>
                <a:lnTo>
                  <a:pt x="147727" y="908157"/>
                </a:lnTo>
                <a:lnTo>
                  <a:pt x="143818" y="900537"/>
                </a:lnTo>
                <a:lnTo>
                  <a:pt x="142747" y="887837"/>
                </a:lnTo>
                <a:lnTo>
                  <a:pt x="142747" y="551287"/>
                </a:lnTo>
                <a:lnTo>
                  <a:pt x="238188" y="551287"/>
                </a:lnTo>
                <a:lnTo>
                  <a:pt x="233854" y="586847"/>
                </a:lnTo>
                <a:lnTo>
                  <a:pt x="237853" y="616057"/>
                </a:lnTo>
                <a:lnTo>
                  <a:pt x="271360" y="660507"/>
                </a:lnTo>
                <a:lnTo>
                  <a:pt x="309098" y="675747"/>
                </a:lnTo>
                <a:lnTo>
                  <a:pt x="315871" y="675747"/>
                </a:lnTo>
                <a:lnTo>
                  <a:pt x="322726" y="677017"/>
                </a:lnTo>
                <a:lnTo>
                  <a:pt x="504435" y="677017"/>
                </a:lnTo>
                <a:lnTo>
                  <a:pt x="504898" y="683367"/>
                </a:lnTo>
                <a:lnTo>
                  <a:pt x="508060" y="689717"/>
                </a:lnTo>
                <a:lnTo>
                  <a:pt x="513829" y="693527"/>
                </a:lnTo>
                <a:lnTo>
                  <a:pt x="520773" y="696067"/>
                </a:lnTo>
                <a:lnTo>
                  <a:pt x="617911" y="696067"/>
                </a:lnTo>
                <a:lnTo>
                  <a:pt x="619188" y="697337"/>
                </a:lnTo>
                <a:lnTo>
                  <a:pt x="630451" y="732897"/>
                </a:lnTo>
                <a:lnTo>
                  <a:pt x="629790" y="740517"/>
                </a:lnTo>
                <a:lnTo>
                  <a:pt x="618615" y="767187"/>
                </a:lnTo>
                <a:lnTo>
                  <a:pt x="521952" y="767187"/>
                </a:lnTo>
                <a:lnTo>
                  <a:pt x="517931" y="768457"/>
                </a:lnTo>
                <a:lnTo>
                  <a:pt x="503847" y="786237"/>
                </a:lnTo>
                <a:lnTo>
                  <a:pt x="504583" y="791317"/>
                </a:lnTo>
                <a:lnTo>
                  <a:pt x="504644" y="802747"/>
                </a:lnTo>
                <a:lnTo>
                  <a:pt x="504696" y="911967"/>
                </a:lnTo>
                <a:lnTo>
                  <a:pt x="504560" y="911967"/>
                </a:lnTo>
                <a:lnTo>
                  <a:pt x="504342" y="913237"/>
                </a:lnTo>
                <a:close/>
              </a:path>
              <a:path w="902334" h="913764">
                <a:moveTo>
                  <a:pt x="504435" y="677017"/>
                </a:moveTo>
                <a:lnTo>
                  <a:pt x="329586" y="677017"/>
                </a:lnTo>
                <a:lnTo>
                  <a:pt x="349729" y="673207"/>
                </a:lnTo>
                <a:lnTo>
                  <a:pt x="356224" y="670667"/>
                </a:lnTo>
                <a:lnTo>
                  <a:pt x="362498" y="668127"/>
                </a:lnTo>
                <a:lnTo>
                  <a:pt x="368551" y="664317"/>
                </a:lnTo>
                <a:lnTo>
                  <a:pt x="374383" y="661777"/>
                </a:lnTo>
                <a:lnTo>
                  <a:pt x="395960" y="641457"/>
                </a:lnTo>
                <a:lnTo>
                  <a:pt x="408776" y="617327"/>
                </a:lnTo>
                <a:lnTo>
                  <a:pt x="413050" y="588117"/>
                </a:lnTo>
                <a:lnTo>
                  <a:pt x="409003" y="551287"/>
                </a:lnTo>
                <a:lnTo>
                  <a:pt x="504075" y="551287"/>
                </a:lnTo>
                <a:lnTo>
                  <a:pt x="504332" y="552557"/>
                </a:lnTo>
                <a:lnTo>
                  <a:pt x="504406" y="553827"/>
                </a:lnTo>
                <a:lnTo>
                  <a:pt x="504506" y="558907"/>
                </a:lnTo>
                <a:lnTo>
                  <a:pt x="504236" y="609707"/>
                </a:lnTo>
                <a:lnTo>
                  <a:pt x="504342" y="675747"/>
                </a:lnTo>
                <a:lnTo>
                  <a:pt x="504435" y="677017"/>
                </a:lnTo>
                <a:close/>
              </a:path>
              <a:path w="902334" h="913764">
                <a:moveTo>
                  <a:pt x="901700" y="823067"/>
                </a:moveTo>
                <a:lnTo>
                  <a:pt x="574807" y="823067"/>
                </a:lnTo>
                <a:lnTo>
                  <a:pt x="605515" y="817987"/>
                </a:lnTo>
                <a:lnTo>
                  <a:pt x="631648" y="802747"/>
                </a:lnTo>
                <a:lnTo>
                  <a:pt x="653122" y="776077"/>
                </a:lnTo>
                <a:lnTo>
                  <a:pt x="656360" y="769727"/>
                </a:lnTo>
                <a:lnTo>
                  <a:pt x="659111" y="764647"/>
                </a:lnTo>
                <a:lnTo>
                  <a:pt x="665415" y="731627"/>
                </a:lnTo>
                <a:lnTo>
                  <a:pt x="665123" y="724007"/>
                </a:lnTo>
                <a:lnTo>
                  <a:pt x="652760" y="685907"/>
                </a:lnTo>
                <a:lnTo>
                  <a:pt x="622936" y="655427"/>
                </a:lnTo>
                <a:lnTo>
                  <a:pt x="570073" y="640187"/>
                </a:lnTo>
                <a:lnTo>
                  <a:pt x="901700" y="640187"/>
                </a:lnTo>
                <a:lnTo>
                  <a:pt x="901700" y="823067"/>
                </a:lnTo>
                <a:close/>
              </a:path>
              <a:path w="902334" h="913764">
                <a:moveTo>
                  <a:pt x="617911" y="696067"/>
                </a:moveTo>
                <a:lnTo>
                  <a:pt x="520773" y="696067"/>
                </a:lnTo>
                <a:lnTo>
                  <a:pt x="527132" y="694797"/>
                </a:lnTo>
                <a:lnTo>
                  <a:pt x="532310" y="692257"/>
                </a:lnTo>
                <a:lnTo>
                  <a:pt x="535711" y="689717"/>
                </a:lnTo>
                <a:lnTo>
                  <a:pt x="538796" y="685907"/>
                </a:lnTo>
                <a:lnTo>
                  <a:pt x="542136" y="684637"/>
                </a:lnTo>
                <a:lnTo>
                  <a:pt x="549327" y="679557"/>
                </a:lnTo>
                <a:lnTo>
                  <a:pt x="553095" y="678287"/>
                </a:lnTo>
                <a:lnTo>
                  <a:pt x="560973" y="675747"/>
                </a:lnTo>
                <a:lnTo>
                  <a:pt x="564993" y="675747"/>
                </a:lnTo>
                <a:lnTo>
                  <a:pt x="573193" y="674477"/>
                </a:lnTo>
                <a:lnTo>
                  <a:pt x="577279" y="674477"/>
                </a:lnTo>
                <a:lnTo>
                  <a:pt x="585421" y="675747"/>
                </a:lnTo>
                <a:lnTo>
                  <a:pt x="597090" y="679557"/>
                </a:lnTo>
                <a:lnTo>
                  <a:pt x="600745" y="682097"/>
                </a:lnTo>
                <a:lnTo>
                  <a:pt x="607658" y="685907"/>
                </a:lnTo>
                <a:lnTo>
                  <a:pt x="610835" y="688447"/>
                </a:lnTo>
                <a:lnTo>
                  <a:pt x="616634" y="694797"/>
                </a:lnTo>
                <a:lnTo>
                  <a:pt x="617911" y="696067"/>
                </a:lnTo>
                <a:close/>
              </a:path>
              <a:path w="902334" h="913764">
                <a:moveTo>
                  <a:pt x="575527" y="790047"/>
                </a:moveTo>
                <a:lnTo>
                  <a:pt x="570199" y="790047"/>
                </a:lnTo>
                <a:lnTo>
                  <a:pt x="559546" y="787507"/>
                </a:lnTo>
                <a:lnTo>
                  <a:pt x="554456" y="786237"/>
                </a:lnTo>
                <a:lnTo>
                  <a:pt x="544754" y="781157"/>
                </a:lnTo>
                <a:lnTo>
                  <a:pt x="540355" y="778617"/>
                </a:lnTo>
                <a:lnTo>
                  <a:pt x="536409" y="774807"/>
                </a:lnTo>
                <a:lnTo>
                  <a:pt x="533716" y="772267"/>
                </a:lnTo>
                <a:lnTo>
                  <a:pt x="530285" y="769727"/>
                </a:lnTo>
                <a:lnTo>
                  <a:pt x="521952" y="767187"/>
                </a:lnTo>
                <a:lnTo>
                  <a:pt x="618615" y="767187"/>
                </a:lnTo>
                <a:lnTo>
                  <a:pt x="613145" y="772267"/>
                </a:lnTo>
                <a:lnTo>
                  <a:pt x="610113" y="776077"/>
                </a:lnTo>
                <a:lnTo>
                  <a:pt x="603455" y="779887"/>
                </a:lnTo>
                <a:lnTo>
                  <a:pt x="599906" y="782427"/>
                </a:lnTo>
                <a:lnTo>
                  <a:pt x="596137" y="783697"/>
                </a:lnTo>
                <a:lnTo>
                  <a:pt x="591279" y="786237"/>
                </a:lnTo>
                <a:lnTo>
                  <a:pt x="586185" y="787507"/>
                </a:lnTo>
                <a:lnTo>
                  <a:pt x="575527" y="790047"/>
                </a:lnTo>
                <a:close/>
              </a:path>
              <a:path w="902334" h="913764">
                <a:moveTo>
                  <a:pt x="876731" y="913237"/>
                </a:moveTo>
                <a:lnTo>
                  <a:pt x="539610" y="913237"/>
                </a:lnTo>
                <a:lnTo>
                  <a:pt x="539610" y="817987"/>
                </a:lnTo>
                <a:lnTo>
                  <a:pt x="574807" y="823067"/>
                </a:lnTo>
                <a:lnTo>
                  <a:pt x="901700" y="823067"/>
                </a:lnTo>
                <a:lnTo>
                  <a:pt x="901700" y="887837"/>
                </a:lnTo>
                <a:lnTo>
                  <a:pt x="900554" y="900537"/>
                </a:lnTo>
                <a:lnTo>
                  <a:pt x="896564" y="908157"/>
                </a:lnTo>
                <a:lnTo>
                  <a:pt x="888900" y="911967"/>
                </a:lnTo>
                <a:lnTo>
                  <a:pt x="876731" y="913237"/>
                </a:lnTo>
                <a:close/>
              </a:path>
            </a:pathLst>
          </a:custGeom>
          <a:solidFill>
            <a:srgbClr val="FFFAFA"/>
          </a:solidFill>
        </p:spPr>
        <p:txBody>
          <a:bodyPr wrap="square" lIns="0" tIns="0" rIns="0" bIns="0" rtlCol="0"/>
          <a:lstStyle/>
          <a:p>
            <a:endParaRPr/>
          </a:p>
        </p:txBody>
      </p:sp>
      <p:sp>
        <p:nvSpPr>
          <p:cNvPr id="6" name="object 6"/>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sp>
        <p:nvSpPr>
          <p:cNvPr id="7" name="object 7"/>
          <p:cNvSpPr/>
          <p:nvPr/>
        </p:nvSpPr>
        <p:spPr>
          <a:xfrm>
            <a:off x="0" y="3034432"/>
            <a:ext cx="5375275" cy="275590"/>
          </a:xfrm>
          <a:custGeom>
            <a:avLst/>
            <a:gdLst/>
            <a:ahLst/>
            <a:cxnLst/>
            <a:rect l="l" t="t" r="r" b="b"/>
            <a:pathLst>
              <a:path w="5375275" h="275589">
                <a:moveTo>
                  <a:pt x="5375181" y="275487"/>
                </a:moveTo>
                <a:lnTo>
                  <a:pt x="0" y="275487"/>
                </a:lnTo>
                <a:lnTo>
                  <a:pt x="0" y="0"/>
                </a:lnTo>
                <a:lnTo>
                  <a:pt x="5119412" y="0"/>
                </a:lnTo>
                <a:lnTo>
                  <a:pt x="5375181" y="275487"/>
                </a:lnTo>
                <a:close/>
              </a:path>
            </a:pathLst>
          </a:custGeom>
          <a:solidFill>
            <a:srgbClr val="52818F"/>
          </a:solidFill>
        </p:spPr>
        <p:txBody>
          <a:bodyPr wrap="square" lIns="0" tIns="0" rIns="0" bIns="0" rtlCol="0"/>
          <a:lstStyle/>
          <a:p>
            <a:endParaRPr/>
          </a:p>
        </p:txBody>
      </p:sp>
      <p:grpSp>
        <p:nvGrpSpPr>
          <p:cNvPr id="8" name="object 8"/>
          <p:cNvGrpSpPr/>
          <p:nvPr/>
        </p:nvGrpSpPr>
        <p:grpSpPr>
          <a:xfrm>
            <a:off x="0" y="0"/>
            <a:ext cx="18288000" cy="981075"/>
            <a:chOff x="0" y="0"/>
            <a:chExt cx="18288000" cy="981075"/>
          </a:xfrm>
        </p:grpSpPr>
        <p:sp>
          <p:nvSpPr>
            <p:cNvPr id="9" name="object 9"/>
            <p:cNvSpPr/>
            <p:nvPr/>
          </p:nvSpPr>
          <p:spPr>
            <a:xfrm>
              <a:off x="12207376" y="0"/>
              <a:ext cx="6080760" cy="981075"/>
            </a:xfrm>
            <a:custGeom>
              <a:avLst/>
              <a:gdLst/>
              <a:ahLst/>
              <a:cxnLst/>
              <a:rect l="l" t="t" r="r" b="b"/>
              <a:pathLst>
                <a:path w="6080759" h="981075">
                  <a:moveTo>
                    <a:pt x="6080622" y="981075"/>
                  </a:moveTo>
                  <a:lnTo>
                    <a:pt x="910854" y="981075"/>
                  </a:lnTo>
                  <a:lnTo>
                    <a:pt x="0" y="0"/>
                  </a:lnTo>
                  <a:lnTo>
                    <a:pt x="6080622" y="0"/>
                  </a:lnTo>
                  <a:lnTo>
                    <a:pt x="6080622" y="981075"/>
                  </a:lnTo>
                  <a:close/>
                </a:path>
              </a:pathLst>
            </a:custGeom>
            <a:solidFill>
              <a:srgbClr val="335062"/>
            </a:solidFill>
          </p:spPr>
          <p:txBody>
            <a:bodyPr wrap="square" lIns="0" tIns="0" rIns="0" bIns="0" rtlCol="0"/>
            <a:lstStyle/>
            <a:p>
              <a:endParaRPr/>
            </a:p>
          </p:txBody>
        </p:sp>
        <p:sp>
          <p:nvSpPr>
            <p:cNvPr id="10" name="object 10"/>
            <p:cNvSpPr/>
            <p:nvPr/>
          </p:nvSpPr>
          <p:spPr>
            <a:xfrm>
              <a:off x="0" y="942975"/>
              <a:ext cx="12205970" cy="38100"/>
            </a:xfrm>
            <a:custGeom>
              <a:avLst/>
              <a:gdLst/>
              <a:ahLst/>
              <a:cxnLst/>
              <a:rect l="l" t="t" r="r" b="b"/>
              <a:pathLst>
                <a:path w="12205970" h="38100">
                  <a:moveTo>
                    <a:pt x="0" y="38099"/>
                  </a:moveTo>
                  <a:lnTo>
                    <a:pt x="0" y="0"/>
                  </a:lnTo>
                  <a:lnTo>
                    <a:pt x="12205801" y="0"/>
                  </a:lnTo>
                  <a:lnTo>
                    <a:pt x="12205801" y="38099"/>
                  </a:lnTo>
                  <a:lnTo>
                    <a:pt x="0" y="38099"/>
                  </a:lnTo>
                  <a:close/>
                </a:path>
              </a:pathLst>
            </a:custGeom>
            <a:solidFill>
              <a:srgbClr val="52818F"/>
            </a:solidFill>
          </p:spPr>
          <p:txBody>
            <a:bodyPr wrap="square" lIns="0" tIns="0" rIns="0" bIns="0" rtlCol="0"/>
            <a:lstStyle/>
            <a:p>
              <a:endParaRPr/>
            </a:p>
          </p:txBody>
        </p:sp>
      </p:grpSp>
      <p:sp>
        <p:nvSpPr>
          <p:cNvPr id="11" name="object 11"/>
          <p:cNvSpPr/>
          <p:nvPr/>
        </p:nvSpPr>
        <p:spPr>
          <a:xfrm>
            <a:off x="15176149" y="5566505"/>
            <a:ext cx="902969" cy="902969"/>
          </a:xfrm>
          <a:custGeom>
            <a:avLst/>
            <a:gdLst/>
            <a:ahLst/>
            <a:cxnLst/>
            <a:rect l="l" t="t" r="r" b="b"/>
            <a:pathLst>
              <a:path w="902969" h="902970">
                <a:moveTo>
                  <a:pt x="260897" y="66511"/>
                </a:moveTo>
                <a:lnTo>
                  <a:pt x="293649" y="28560"/>
                </a:lnTo>
                <a:lnTo>
                  <a:pt x="344825" y="12821"/>
                </a:lnTo>
                <a:lnTo>
                  <a:pt x="397599" y="3237"/>
                </a:lnTo>
                <a:lnTo>
                  <a:pt x="451393" y="0"/>
                </a:lnTo>
                <a:lnTo>
                  <a:pt x="500508" y="2653"/>
                </a:lnTo>
                <a:lnTo>
                  <a:pt x="548108" y="10429"/>
                </a:lnTo>
                <a:lnTo>
                  <a:pt x="590172" y="22019"/>
                </a:lnTo>
                <a:lnTo>
                  <a:pt x="451391" y="22019"/>
                </a:lnTo>
                <a:lnTo>
                  <a:pt x="401948" y="24869"/>
                </a:lnTo>
                <a:lnTo>
                  <a:pt x="353381" y="33328"/>
                </a:lnTo>
                <a:lnTo>
                  <a:pt x="306196" y="47255"/>
                </a:lnTo>
                <a:lnTo>
                  <a:pt x="260897" y="66511"/>
                </a:lnTo>
                <a:close/>
              </a:path>
              <a:path w="902969" h="902970">
                <a:moveTo>
                  <a:pt x="451393" y="451397"/>
                </a:moveTo>
                <a:lnTo>
                  <a:pt x="275239" y="407359"/>
                </a:lnTo>
                <a:lnTo>
                  <a:pt x="372361" y="387936"/>
                </a:lnTo>
                <a:lnTo>
                  <a:pt x="215630" y="231204"/>
                </a:lnTo>
                <a:lnTo>
                  <a:pt x="99082" y="231204"/>
                </a:lnTo>
                <a:lnTo>
                  <a:pt x="11007" y="143125"/>
                </a:lnTo>
                <a:lnTo>
                  <a:pt x="121103" y="121106"/>
                </a:lnTo>
                <a:lnTo>
                  <a:pt x="143123" y="11009"/>
                </a:lnTo>
                <a:lnTo>
                  <a:pt x="231200" y="99086"/>
                </a:lnTo>
                <a:lnTo>
                  <a:pt x="231200" y="215635"/>
                </a:lnTo>
                <a:lnTo>
                  <a:pt x="387931" y="372366"/>
                </a:lnTo>
                <a:lnTo>
                  <a:pt x="431635" y="372366"/>
                </a:lnTo>
                <a:lnTo>
                  <a:pt x="451393" y="451397"/>
                </a:lnTo>
                <a:close/>
              </a:path>
              <a:path w="902969" h="902970">
                <a:moveTo>
                  <a:pt x="590174" y="880772"/>
                </a:moveTo>
                <a:lnTo>
                  <a:pt x="451391" y="880772"/>
                </a:lnTo>
                <a:lnTo>
                  <a:pt x="498109" y="878247"/>
                </a:lnTo>
                <a:lnTo>
                  <a:pt x="543386" y="870851"/>
                </a:lnTo>
                <a:lnTo>
                  <a:pt x="586959" y="858845"/>
                </a:lnTo>
                <a:lnTo>
                  <a:pt x="628562" y="842496"/>
                </a:lnTo>
                <a:lnTo>
                  <a:pt x="667934" y="822065"/>
                </a:lnTo>
                <a:lnTo>
                  <a:pt x="704808" y="797818"/>
                </a:lnTo>
                <a:lnTo>
                  <a:pt x="738922" y="770018"/>
                </a:lnTo>
                <a:lnTo>
                  <a:pt x="770011" y="738930"/>
                </a:lnTo>
                <a:lnTo>
                  <a:pt x="797811" y="704816"/>
                </a:lnTo>
                <a:lnTo>
                  <a:pt x="822059" y="667942"/>
                </a:lnTo>
                <a:lnTo>
                  <a:pt x="842490" y="628571"/>
                </a:lnTo>
                <a:lnTo>
                  <a:pt x="858840" y="586966"/>
                </a:lnTo>
                <a:lnTo>
                  <a:pt x="870846" y="543393"/>
                </a:lnTo>
                <a:lnTo>
                  <a:pt x="878243" y="498115"/>
                </a:lnTo>
                <a:lnTo>
                  <a:pt x="880767" y="451395"/>
                </a:lnTo>
                <a:lnTo>
                  <a:pt x="878249" y="404785"/>
                </a:lnTo>
                <a:lnTo>
                  <a:pt x="870846" y="359397"/>
                </a:lnTo>
                <a:lnTo>
                  <a:pt x="858840" y="315824"/>
                </a:lnTo>
                <a:lnTo>
                  <a:pt x="842490" y="274220"/>
                </a:lnTo>
                <a:lnTo>
                  <a:pt x="822059" y="234849"/>
                </a:lnTo>
                <a:lnTo>
                  <a:pt x="797811" y="197974"/>
                </a:lnTo>
                <a:lnTo>
                  <a:pt x="770011" y="163861"/>
                </a:lnTo>
                <a:lnTo>
                  <a:pt x="738922" y="132772"/>
                </a:lnTo>
                <a:lnTo>
                  <a:pt x="704808" y="104972"/>
                </a:lnTo>
                <a:lnTo>
                  <a:pt x="667934" y="80725"/>
                </a:lnTo>
                <a:lnTo>
                  <a:pt x="628562" y="60295"/>
                </a:lnTo>
                <a:lnTo>
                  <a:pt x="586959" y="43945"/>
                </a:lnTo>
                <a:lnTo>
                  <a:pt x="543386" y="31940"/>
                </a:lnTo>
                <a:lnTo>
                  <a:pt x="498109" y="24543"/>
                </a:lnTo>
                <a:lnTo>
                  <a:pt x="451391" y="22019"/>
                </a:lnTo>
                <a:lnTo>
                  <a:pt x="590172" y="22019"/>
                </a:lnTo>
                <a:lnTo>
                  <a:pt x="637654" y="40239"/>
                </a:lnTo>
                <a:lnTo>
                  <a:pt x="679044" y="61717"/>
                </a:lnTo>
                <a:lnTo>
                  <a:pt x="717810" y="87208"/>
                </a:lnTo>
                <a:lnTo>
                  <a:pt x="753673" y="116433"/>
                </a:lnTo>
                <a:lnTo>
                  <a:pt x="786356" y="149116"/>
                </a:lnTo>
                <a:lnTo>
                  <a:pt x="815582" y="184979"/>
                </a:lnTo>
                <a:lnTo>
                  <a:pt x="841073" y="223745"/>
                </a:lnTo>
                <a:lnTo>
                  <a:pt x="862551" y="265135"/>
                </a:lnTo>
                <a:lnTo>
                  <a:pt x="879740" y="308873"/>
                </a:lnTo>
                <a:lnTo>
                  <a:pt x="892361" y="354680"/>
                </a:lnTo>
                <a:lnTo>
                  <a:pt x="900083" y="401946"/>
                </a:lnTo>
                <a:lnTo>
                  <a:pt x="902791" y="451395"/>
                </a:lnTo>
                <a:lnTo>
                  <a:pt x="900137" y="500510"/>
                </a:lnTo>
                <a:lnTo>
                  <a:pt x="892361" y="548110"/>
                </a:lnTo>
                <a:lnTo>
                  <a:pt x="879740" y="593918"/>
                </a:lnTo>
                <a:lnTo>
                  <a:pt x="862552" y="637655"/>
                </a:lnTo>
                <a:lnTo>
                  <a:pt x="841073" y="679046"/>
                </a:lnTo>
                <a:lnTo>
                  <a:pt x="815583" y="717811"/>
                </a:lnTo>
                <a:lnTo>
                  <a:pt x="786357" y="753674"/>
                </a:lnTo>
                <a:lnTo>
                  <a:pt x="753674" y="786357"/>
                </a:lnTo>
                <a:lnTo>
                  <a:pt x="717811" y="815583"/>
                </a:lnTo>
                <a:lnTo>
                  <a:pt x="679046" y="841073"/>
                </a:lnTo>
                <a:lnTo>
                  <a:pt x="637656" y="862552"/>
                </a:lnTo>
                <a:lnTo>
                  <a:pt x="593918" y="879740"/>
                </a:lnTo>
                <a:lnTo>
                  <a:pt x="590174" y="880772"/>
                </a:lnTo>
                <a:close/>
              </a:path>
              <a:path w="902969" h="902970">
                <a:moveTo>
                  <a:pt x="298454" y="236183"/>
                </a:moveTo>
                <a:lnTo>
                  <a:pt x="275239" y="212968"/>
                </a:lnTo>
                <a:lnTo>
                  <a:pt x="275239" y="146604"/>
                </a:lnTo>
                <a:lnTo>
                  <a:pt x="315607" y="126505"/>
                </a:lnTo>
                <a:lnTo>
                  <a:pt x="358671" y="111579"/>
                </a:lnTo>
                <a:lnTo>
                  <a:pt x="404057" y="102286"/>
                </a:lnTo>
                <a:lnTo>
                  <a:pt x="451393" y="99086"/>
                </a:lnTo>
                <a:lnTo>
                  <a:pt x="499199" y="102303"/>
                </a:lnTo>
                <a:lnTo>
                  <a:pt x="545050" y="111671"/>
                </a:lnTo>
                <a:lnTo>
                  <a:pt x="588527" y="126773"/>
                </a:lnTo>
                <a:lnTo>
                  <a:pt x="629209" y="147187"/>
                </a:lnTo>
                <a:lnTo>
                  <a:pt x="666678" y="172495"/>
                </a:lnTo>
                <a:lnTo>
                  <a:pt x="683346" y="187166"/>
                </a:lnTo>
                <a:lnTo>
                  <a:pt x="451393" y="187166"/>
                </a:lnTo>
                <a:lnTo>
                  <a:pt x="409498" y="190500"/>
                </a:lnTo>
                <a:lnTo>
                  <a:pt x="369723" y="200143"/>
                </a:lnTo>
                <a:lnTo>
                  <a:pt x="332548" y="215551"/>
                </a:lnTo>
                <a:lnTo>
                  <a:pt x="298454" y="236183"/>
                </a:lnTo>
                <a:close/>
              </a:path>
              <a:path w="902969" h="902970">
                <a:moveTo>
                  <a:pt x="683341" y="715629"/>
                </a:moveTo>
                <a:lnTo>
                  <a:pt x="451393" y="715629"/>
                </a:lnTo>
                <a:lnTo>
                  <a:pt x="498889" y="711372"/>
                </a:lnTo>
                <a:lnTo>
                  <a:pt x="543592" y="699098"/>
                </a:lnTo>
                <a:lnTo>
                  <a:pt x="584756" y="679554"/>
                </a:lnTo>
                <a:lnTo>
                  <a:pt x="621634" y="653485"/>
                </a:lnTo>
                <a:lnTo>
                  <a:pt x="653481" y="621638"/>
                </a:lnTo>
                <a:lnTo>
                  <a:pt x="679549" y="584760"/>
                </a:lnTo>
                <a:lnTo>
                  <a:pt x="699094" y="543596"/>
                </a:lnTo>
                <a:lnTo>
                  <a:pt x="711367" y="498893"/>
                </a:lnTo>
                <a:lnTo>
                  <a:pt x="715624" y="451395"/>
                </a:lnTo>
                <a:lnTo>
                  <a:pt x="711382" y="404060"/>
                </a:lnTo>
                <a:lnTo>
                  <a:pt x="699094" y="359199"/>
                </a:lnTo>
                <a:lnTo>
                  <a:pt x="679549" y="318035"/>
                </a:lnTo>
                <a:lnTo>
                  <a:pt x="653481" y="281156"/>
                </a:lnTo>
                <a:lnTo>
                  <a:pt x="621634" y="249310"/>
                </a:lnTo>
                <a:lnTo>
                  <a:pt x="584756" y="223241"/>
                </a:lnTo>
                <a:lnTo>
                  <a:pt x="543592" y="203697"/>
                </a:lnTo>
                <a:lnTo>
                  <a:pt x="498889" y="191423"/>
                </a:lnTo>
                <a:lnTo>
                  <a:pt x="451393" y="187166"/>
                </a:lnTo>
                <a:lnTo>
                  <a:pt x="683346" y="187166"/>
                </a:lnTo>
                <a:lnTo>
                  <a:pt x="730343" y="236183"/>
                </a:lnTo>
                <a:lnTo>
                  <a:pt x="755601" y="273579"/>
                </a:lnTo>
                <a:lnTo>
                  <a:pt x="776015" y="314261"/>
                </a:lnTo>
                <a:lnTo>
                  <a:pt x="791117" y="357738"/>
                </a:lnTo>
                <a:lnTo>
                  <a:pt x="800486" y="403589"/>
                </a:lnTo>
                <a:lnTo>
                  <a:pt x="803702" y="451395"/>
                </a:lnTo>
                <a:lnTo>
                  <a:pt x="800470" y="499278"/>
                </a:lnTo>
                <a:lnTo>
                  <a:pt x="791117" y="545052"/>
                </a:lnTo>
                <a:lnTo>
                  <a:pt x="776015" y="588529"/>
                </a:lnTo>
                <a:lnTo>
                  <a:pt x="755601" y="629212"/>
                </a:lnTo>
                <a:lnTo>
                  <a:pt x="730293" y="666680"/>
                </a:lnTo>
                <a:lnTo>
                  <a:pt x="700513" y="700515"/>
                </a:lnTo>
                <a:lnTo>
                  <a:pt x="683341" y="715629"/>
                </a:lnTo>
                <a:close/>
              </a:path>
              <a:path w="902969" h="902970">
                <a:moveTo>
                  <a:pt x="451395" y="902791"/>
                </a:moveTo>
                <a:lnTo>
                  <a:pt x="402280" y="900137"/>
                </a:lnTo>
                <a:lnTo>
                  <a:pt x="354680" y="892361"/>
                </a:lnTo>
                <a:lnTo>
                  <a:pt x="308873" y="879740"/>
                </a:lnTo>
                <a:lnTo>
                  <a:pt x="265135" y="862552"/>
                </a:lnTo>
                <a:lnTo>
                  <a:pt x="223745" y="841073"/>
                </a:lnTo>
                <a:lnTo>
                  <a:pt x="184979" y="815583"/>
                </a:lnTo>
                <a:lnTo>
                  <a:pt x="149116" y="786357"/>
                </a:lnTo>
                <a:lnTo>
                  <a:pt x="116433" y="753674"/>
                </a:lnTo>
                <a:lnTo>
                  <a:pt x="87208" y="717811"/>
                </a:lnTo>
                <a:lnTo>
                  <a:pt x="61717" y="679046"/>
                </a:lnTo>
                <a:lnTo>
                  <a:pt x="40239" y="637655"/>
                </a:lnTo>
                <a:lnTo>
                  <a:pt x="23050" y="593918"/>
                </a:lnTo>
                <a:lnTo>
                  <a:pt x="10429" y="548110"/>
                </a:lnTo>
                <a:lnTo>
                  <a:pt x="2653" y="500510"/>
                </a:lnTo>
                <a:lnTo>
                  <a:pt x="0" y="451395"/>
                </a:lnTo>
                <a:lnTo>
                  <a:pt x="3235" y="397603"/>
                </a:lnTo>
                <a:lnTo>
                  <a:pt x="12816" y="344827"/>
                </a:lnTo>
                <a:lnTo>
                  <a:pt x="28551" y="293647"/>
                </a:lnTo>
                <a:lnTo>
                  <a:pt x="50252" y="244643"/>
                </a:lnTo>
                <a:lnTo>
                  <a:pt x="66509" y="260900"/>
                </a:lnTo>
                <a:lnTo>
                  <a:pt x="47256" y="306191"/>
                </a:lnTo>
                <a:lnTo>
                  <a:pt x="33328" y="353375"/>
                </a:lnTo>
                <a:lnTo>
                  <a:pt x="24868" y="401946"/>
                </a:lnTo>
                <a:lnTo>
                  <a:pt x="22017" y="451395"/>
                </a:lnTo>
                <a:lnTo>
                  <a:pt x="24559" y="498224"/>
                </a:lnTo>
                <a:lnTo>
                  <a:pt x="31938" y="543393"/>
                </a:lnTo>
                <a:lnTo>
                  <a:pt x="43943" y="586966"/>
                </a:lnTo>
                <a:lnTo>
                  <a:pt x="60294" y="628571"/>
                </a:lnTo>
                <a:lnTo>
                  <a:pt x="80724" y="667942"/>
                </a:lnTo>
                <a:lnTo>
                  <a:pt x="104972" y="704816"/>
                </a:lnTo>
                <a:lnTo>
                  <a:pt x="132772" y="738930"/>
                </a:lnTo>
                <a:lnTo>
                  <a:pt x="163861" y="770018"/>
                </a:lnTo>
                <a:lnTo>
                  <a:pt x="197974" y="797818"/>
                </a:lnTo>
                <a:lnTo>
                  <a:pt x="234849" y="822065"/>
                </a:lnTo>
                <a:lnTo>
                  <a:pt x="274220" y="842496"/>
                </a:lnTo>
                <a:lnTo>
                  <a:pt x="315823" y="858845"/>
                </a:lnTo>
                <a:lnTo>
                  <a:pt x="359396" y="870851"/>
                </a:lnTo>
                <a:lnTo>
                  <a:pt x="404673" y="878247"/>
                </a:lnTo>
                <a:lnTo>
                  <a:pt x="451391" y="880772"/>
                </a:lnTo>
                <a:lnTo>
                  <a:pt x="590174" y="880772"/>
                </a:lnTo>
                <a:lnTo>
                  <a:pt x="548110" y="892361"/>
                </a:lnTo>
                <a:lnTo>
                  <a:pt x="500510" y="900137"/>
                </a:lnTo>
                <a:lnTo>
                  <a:pt x="451395" y="902791"/>
                </a:lnTo>
                <a:close/>
              </a:path>
              <a:path w="902969" h="902970">
                <a:moveTo>
                  <a:pt x="451393" y="803704"/>
                </a:moveTo>
                <a:lnTo>
                  <a:pt x="403587" y="800488"/>
                </a:lnTo>
                <a:lnTo>
                  <a:pt x="357736" y="791119"/>
                </a:lnTo>
                <a:lnTo>
                  <a:pt x="314259" y="776018"/>
                </a:lnTo>
                <a:lnTo>
                  <a:pt x="273577" y="755603"/>
                </a:lnTo>
                <a:lnTo>
                  <a:pt x="236108" y="730296"/>
                </a:lnTo>
                <a:lnTo>
                  <a:pt x="202273" y="700515"/>
                </a:lnTo>
                <a:lnTo>
                  <a:pt x="172492" y="666680"/>
                </a:lnTo>
                <a:lnTo>
                  <a:pt x="147185" y="629212"/>
                </a:lnTo>
                <a:lnTo>
                  <a:pt x="126770" y="588529"/>
                </a:lnTo>
                <a:lnTo>
                  <a:pt x="111669" y="545052"/>
                </a:lnTo>
                <a:lnTo>
                  <a:pt x="102316" y="499278"/>
                </a:lnTo>
                <a:lnTo>
                  <a:pt x="99084" y="451395"/>
                </a:lnTo>
                <a:lnTo>
                  <a:pt x="102284" y="404060"/>
                </a:lnTo>
                <a:lnTo>
                  <a:pt x="111577" y="358673"/>
                </a:lnTo>
                <a:lnTo>
                  <a:pt x="126503" y="315609"/>
                </a:lnTo>
                <a:lnTo>
                  <a:pt x="146602" y="275241"/>
                </a:lnTo>
                <a:lnTo>
                  <a:pt x="212966" y="275241"/>
                </a:lnTo>
                <a:lnTo>
                  <a:pt x="236179" y="298458"/>
                </a:lnTo>
                <a:lnTo>
                  <a:pt x="215547" y="332551"/>
                </a:lnTo>
                <a:lnTo>
                  <a:pt x="200139" y="369726"/>
                </a:lnTo>
                <a:lnTo>
                  <a:pt x="190496" y="409502"/>
                </a:lnTo>
                <a:lnTo>
                  <a:pt x="187162" y="451395"/>
                </a:lnTo>
                <a:lnTo>
                  <a:pt x="191418" y="498893"/>
                </a:lnTo>
                <a:lnTo>
                  <a:pt x="203692" y="543596"/>
                </a:lnTo>
                <a:lnTo>
                  <a:pt x="223237" y="584760"/>
                </a:lnTo>
                <a:lnTo>
                  <a:pt x="249305" y="621638"/>
                </a:lnTo>
                <a:lnTo>
                  <a:pt x="281152" y="653485"/>
                </a:lnTo>
                <a:lnTo>
                  <a:pt x="318030" y="679554"/>
                </a:lnTo>
                <a:lnTo>
                  <a:pt x="359194" y="699098"/>
                </a:lnTo>
                <a:lnTo>
                  <a:pt x="403897" y="711372"/>
                </a:lnTo>
                <a:lnTo>
                  <a:pt x="451393" y="715629"/>
                </a:lnTo>
                <a:lnTo>
                  <a:pt x="683341" y="715629"/>
                </a:lnTo>
                <a:lnTo>
                  <a:pt x="666678" y="730296"/>
                </a:lnTo>
                <a:lnTo>
                  <a:pt x="629209" y="755603"/>
                </a:lnTo>
                <a:lnTo>
                  <a:pt x="588527" y="776018"/>
                </a:lnTo>
                <a:lnTo>
                  <a:pt x="545050" y="791119"/>
                </a:lnTo>
                <a:lnTo>
                  <a:pt x="499199" y="800488"/>
                </a:lnTo>
                <a:lnTo>
                  <a:pt x="451393" y="803704"/>
                </a:lnTo>
                <a:close/>
              </a:path>
              <a:path w="902969" h="902970">
                <a:moveTo>
                  <a:pt x="431635" y="372366"/>
                </a:moveTo>
                <a:lnTo>
                  <a:pt x="387931" y="372366"/>
                </a:lnTo>
                <a:lnTo>
                  <a:pt x="407354" y="275243"/>
                </a:lnTo>
                <a:lnTo>
                  <a:pt x="431635" y="372366"/>
                </a:lnTo>
                <a:close/>
              </a:path>
              <a:path w="902969" h="902970">
                <a:moveTo>
                  <a:pt x="603846" y="539472"/>
                </a:moveTo>
                <a:lnTo>
                  <a:pt x="451391" y="539472"/>
                </a:lnTo>
                <a:lnTo>
                  <a:pt x="485673" y="532551"/>
                </a:lnTo>
                <a:lnTo>
                  <a:pt x="513669" y="513675"/>
                </a:lnTo>
                <a:lnTo>
                  <a:pt x="532544" y="485678"/>
                </a:lnTo>
                <a:lnTo>
                  <a:pt x="539466" y="451395"/>
                </a:lnTo>
                <a:lnTo>
                  <a:pt x="534670" y="422790"/>
                </a:lnTo>
                <a:lnTo>
                  <a:pt x="521366" y="398200"/>
                </a:lnTo>
                <a:lnTo>
                  <a:pt x="501177" y="379147"/>
                </a:lnTo>
                <a:lnTo>
                  <a:pt x="475724" y="367152"/>
                </a:lnTo>
                <a:lnTo>
                  <a:pt x="452765" y="275311"/>
                </a:lnTo>
                <a:lnTo>
                  <a:pt x="499270" y="281890"/>
                </a:lnTo>
                <a:lnTo>
                  <a:pt x="541033" y="299778"/>
                </a:lnTo>
                <a:lnTo>
                  <a:pt x="576398" y="327324"/>
                </a:lnTo>
                <a:lnTo>
                  <a:pt x="603709" y="362877"/>
                </a:lnTo>
                <a:lnTo>
                  <a:pt x="621310" y="404785"/>
                </a:lnTo>
                <a:lnTo>
                  <a:pt x="627545" y="451397"/>
                </a:lnTo>
                <a:lnTo>
                  <a:pt x="621253" y="498224"/>
                </a:lnTo>
                <a:lnTo>
                  <a:pt x="603846" y="539472"/>
                </a:lnTo>
                <a:close/>
              </a:path>
              <a:path w="902969" h="902970">
                <a:moveTo>
                  <a:pt x="451391" y="627550"/>
                </a:moveTo>
                <a:lnTo>
                  <a:pt x="404781" y="621315"/>
                </a:lnTo>
                <a:lnTo>
                  <a:pt x="362875" y="603714"/>
                </a:lnTo>
                <a:lnTo>
                  <a:pt x="327322" y="576404"/>
                </a:lnTo>
                <a:lnTo>
                  <a:pt x="299776" y="541040"/>
                </a:lnTo>
                <a:lnTo>
                  <a:pt x="281887" y="499278"/>
                </a:lnTo>
                <a:lnTo>
                  <a:pt x="275307" y="452774"/>
                </a:lnTo>
                <a:lnTo>
                  <a:pt x="367149" y="475733"/>
                </a:lnTo>
                <a:lnTo>
                  <a:pt x="379145" y="501184"/>
                </a:lnTo>
                <a:lnTo>
                  <a:pt x="398198" y="521373"/>
                </a:lnTo>
                <a:lnTo>
                  <a:pt x="422788" y="534677"/>
                </a:lnTo>
                <a:lnTo>
                  <a:pt x="451391" y="539472"/>
                </a:lnTo>
                <a:lnTo>
                  <a:pt x="603846" y="539472"/>
                </a:lnTo>
                <a:lnTo>
                  <a:pt x="603495" y="540304"/>
                </a:lnTo>
                <a:lnTo>
                  <a:pt x="575951" y="575955"/>
                </a:lnTo>
                <a:lnTo>
                  <a:pt x="540300" y="603499"/>
                </a:lnTo>
                <a:lnTo>
                  <a:pt x="498220" y="621257"/>
                </a:lnTo>
                <a:lnTo>
                  <a:pt x="451391" y="627550"/>
                </a:lnTo>
                <a:close/>
              </a:path>
            </a:pathLst>
          </a:custGeom>
          <a:solidFill>
            <a:srgbClr val="FFFAFA"/>
          </a:solidFill>
        </p:spPr>
        <p:txBody>
          <a:bodyPr wrap="square" lIns="0" tIns="0" rIns="0" bIns="0" rtlCol="0"/>
          <a:lstStyle/>
          <a:p>
            <a:endParaRPr/>
          </a:p>
        </p:txBody>
      </p:sp>
      <p:pic>
        <p:nvPicPr>
          <p:cNvPr id="12" name="object 12"/>
          <p:cNvPicPr/>
          <p:nvPr/>
        </p:nvPicPr>
        <p:blipFill>
          <a:blip r:embed="rId3" cstate="print"/>
          <a:stretch>
            <a:fillRect/>
          </a:stretch>
        </p:blipFill>
        <p:spPr>
          <a:xfrm>
            <a:off x="5347" y="9053053"/>
            <a:ext cx="3793876" cy="1243957"/>
          </a:xfrm>
          <a:prstGeom prst="rect">
            <a:avLst/>
          </a:prstGeom>
        </p:spPr>
      </p:pic>
      <p:pic>
        <p:nvPicPr>
          <p:cNvPr id="13" name="object 13"/>
          <p:cNvPicPr/>
          <p:nvPr/>
        </p:nvPicPr>
        <p:blipFill>
          <a:blip r:embed="rId4" cstate="print"/>
          <a:stretch>
            <a:fillRect/>
          </a:stretch>
        </p:blipFill>
        <p:spPr>
          <a:xfrm>
            <a:off x="15256340" y="8820019"/>
            <a:ext cx="3039262" cy="1477010"/>
          </a:xfrm>
          <a:prstGeom prst="rect">
            <a:avLst/>
          </a:prstGeom>
        </p:spPr>
      </p:pic>
      <p:pic>
        <p:nvPicPr>
          <p:cNvPr id="14" name="object 14"/>
          <p:cNvPicPr/>
          <p:nvPr/>
        </p:nvPicPr>
        <p:blipFill>
          <a:blip r:embed="rId5" cstate="print"/>
          <a:stretch>
            <a:fillRect/>
          </a:stretch>
        </p:blipFill>
        <p:spPr>
          <a:xfrm>
            <a:off x="2362200" y="4201877"/>
            <a:ext cx="11201400" cy="5132623"/>
          </a:xfrm>
          <a:prstGeom prst="rect">
            <a:avLst/>
          </a:prstGeom>
          <a:ln w="38100">
            <a:solidFill>
              <a:schemeClr val="accent1">
                <a:lumMod val="50000"/>
              </a:schemeClr>
            </a:solidFill>
          </a:ln>
        </p:spPr>
      </p:pic>
      <p:pic>
        <p:nvPicPr>
          <p:cNvPr id="15" name="object 15"/>
          <p:cNvPicPr/>
          <p:nvPr/>
        </p:nvPicPr>
        <p:blipFill>
          <a:blip r:embed="rId6" cstate="print"/>
          <a:stretch>
            <a:fillRect/>
          </a:stretch>
        </p:blipFill>
        <p:spPr>
          <a:xfrm>
            <a:off x="287339" y="3650280"/>
            <a:ext cx="142875" cy="142874"/>
          </a:xfrm>
          <a:prstGeom prst="rect">
            <a:avLst/>
          </a:prstGeom>
        </p:spPr>
      </p:pic>
      <p:sp>
        <p:nvSpPr>
          <p:cNvPr id="16" name="object 16"/>
          <p:cNvSpPr txBox="1"/>
          <p:nvPr/>
        </p:nvSpPr>
        <p:spPr>
          <a:xfrm>
            <a:off x="627658" y="3424887"/>
            <a:ext cx="5468341" cy="536044"/>
          </a:xfrm>
          <a:prstGeom prst="rect">
            <a:avLst/>
          </a:prstGeom>
        </p:spPr>
        <p:txBody>
          <a:bodyPr vert="horz" wrap="square" lIns="0" tIns="12700" rIns="0" bIns="0" rtlCol="0">
            <a:spAutoFit/>
          </a:bodyPr>
          <a:lstStyle/>
          <a:p>
            <a:pPr marL="12700">
              <a:lnSpc>
                <a:spcPct val="100000"/>
              </a:lnSpc>
              <a:spcBef>
                <a:spcPts val="100"/>
              </a:spcBef>
            </a:pPr>
            <a:r>
              <a:rPr sz="3400" b="1" dirty="0">
                <a:solidFill>
                  <a:srgbClr val="335062"/>
                </a:solidFill>
                <a:latin typeface="Tahoma"/>
                <a:cs typeface="Tahoma"/>
              </a:rPr>
              <a:t>Fusion</a:t>
            </a:r>
            <a:r>
              <a:rPr sz="3400" b="1" spc="-125" dirty="0">
                <a:solidFill>
                  <a:srgbClr val="335062"/>
                </a:solidFill>
                <a:latin typeface="Tahoma"/>
                <a:cs typeface="Tahoma"/>
              </a:rPr>
              <a:t> </a:t>
            </a:r>
            <a:r>
              <a:rPr sz="3400" b="1" spc="-40" dirty="0">
                <a:solidFill>
                  <a:srgbClr val="335062"/>
                </a:solidFill>
                <a:latin typeface="Tahoma"/>
                <a:cs typeface="Tahoma"/>
              </a:rPr>
              <a:t>d</a:t>
            </a:r>
            <a:r>
              <a:rPr lang="fr-FR" sz="3400" b="1" spc="-40" dirty="0">
                <a:solidFill>
                  <a:srgbClr val="335062"/>
                </a:solidFill>
                <a:latin typeface="Tahoma"/>
                <a:cs typeface="Tahoma"/>
              </a:rPr>
              <a:t>es</a:t>
            </a:r>
            <a:r>
              <a:rPr sz="3400" b="1" spc="-120" dirty="0">
                <a:solidFill>
                  <a:srgbClr val="335062"/>
                </a:solidFill>
                <a:latin typeface="Tahoma"/>
                <a:cs typeface="Tahoma"/>
              </a:rPr>
              <a:t> </a:t>
            </a:r>
            <a:r>
              <a:rPr sz="3400" b="1" spc="-15" dirty="0">
                <a:solidFill>
                  <a:srgbClr val="335062"/>
                </a:solidFill>
                <a:latin typeface="Tahoma"/>
                <a:cs typeface="Tahoma"/>
              </a:rPr>
              <a:t>datasets:</a:t>
            </a:r>
            <a:endParaRPr sz="340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8" y="9053054"/>
            <a:ext cx="3793864" cy="1243954"/>
          </a:xfrm>
          <a:prstGeom prst="rect">
            <a:avLst/>
          </a:prstGeom>
        </p:spPr>
      </p:pic>
      <p:pic>
        <p:nvPicPr>
          <p:cNvPr id="5" name="object 5"/>
          <p:cNvPicPr/>
          <p:nvPr/>
        </p:nvPicPr>
        <p:blipFill>
          <a:blip r:embed="rId3" cstate="print"/>
          <a:stretch>
            <a:fillRect/>
          </a:stretch>
        </p:blipFill>
        <p:spPr>
          <a:xfrm>
            <a:off x="2362200" y="4229100"/>
            <a:ext cx="12192000" cy="5257800"/>
          </a:xfrm>
          <a:prstGeom prst="rect">
            <a:avLst/>
          </a:prstGeom>
          <a:ln w="38100">
            <a:solidFill>
              <a:schemeClr val="accent1">
                <a:lumMod val="50000"/>
              </a:schemeClr>
            </a:solidFill>
          </a:ln>
        </p:spPr>
      </p:pic>
      <p:sp>
        <p:nvSpPr>
          <p:cNvPr id="6" name="object 6"/>
          <p:cNvSpPr txBox="1"/>
          <p:nvPr/>
        </p:nvSpPr>
        <p:spPr>
          <a:xfrm>
            <a:off x="810254" y="1186234"/>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7" name="object 7"/>
          <p:cNvPicPr/>
          <p:nvPr/>
        </p:nvPicPr>
        <p:blipFill>
          <a:blip r:embed="rId4" cstate="print"/>
          <a:stretch>
            <a:fillRect/>
          </a:stretch>
        </p:blipFill>
        <p:spPr>
          <a:xfrm>
            <a:off x="287339" y="3650280"/>
            <a:ext cx="142875" cy="142874"/>
          </a:xfrm>
          <a:prstGeom prst="rect">
            <a:avLst/>
          </a:prstGeom>
        </p:spPr>
      </p:pic>
      <p:sp>
        <p:nvSpPr>
          <p:cNvPr id="8" name="object 8"/>
          <p:cNvSpPr txBox="1"/>
          <p:nvPr/>
        </p:nvSpPr>
        <p:spPr>
          <a:xfrm>
            <a:off x="627659" y="3424887"/>
            <a:ext cx="5144135" cy="543560"/>
          </a:xfrm>
          <a:prstGeom prst="rect">
            <a:avLst/>
          </a:prstGeom>
        </p:spPr>
        <p:txBody>
          <a:bodyPr vert="horz" wrap="square" lIns="0" tIns="12700" rIns="0" bIns="0" rtlCol="0">
            <a:spAutoFit/>
          </a:bodyPr>
          <a:lstStyle/>
          <a:p>
            <a:pPr marL="12700">
              <a:lnSpc>
                <a:spcPct val="100000"/>
              </a:lnSpc>
              <a:spcBef>
                <a:spcPts val="100"/>
              </a:spcBef>
            </a:pPr>
            <a:r>
              <a:rPr sz="3400" b="1" dirty="0">
                <a:solidFill>
                  <a:srgbClr val="335062"/>
                </a:solidFill>
                <a:latin typeface="Tahoma"/>
                <a:cs typeface="Tahoma"/>
              </a:rPr>
              <a:t>Description</a:t>
            </a:r>
            <a:r>
              <a:rPr sz="3400" b="1" spc="-110" dirty="0">
                <a:solidFill>
                  <a:srgbClr val="335062"/>
                </a:solidFill>
                <a:latin typeface="Tahoma"/>
                <a:cs typeface="Tahoma"/>
              </a:rPr>
              <a:t> </a:t>
            </a:r>
            <a:r>
              <a:rPr sz="3400" b="1" spc="-40" dirty="0">
                <a:solidFill>
                  <a:srgbClr val="335062"/>
                </a:solidFill>
                <a:latin typeface="Tahoma"/>
                <a:cs typeface="Tahoma"/>
              </a:rPr>
              <a:t>du</a:t>
            </a:r>
            <a:r>
              <a:rPr sz="3400" b="1" spc="-105" dirty="0">
                <a:solidFill>
                  <a:srgbClr val="335062"/>
                </a:solidFill>
                <a:latin typeface="Tahoma"/>
                <a:cs typeface="Tahoma"/>
              </a:rPr>
              <a:t> </a:t>
            </a:r>
            <a:r>
              <a:rPr sz="3400" b="1" spc="15" dirty="0">
                <a:solidFill>
                  <a:srgbClr val="335062"/>
                </a:solidFill>
                <a:latin typeface="Tahoma"/>
                <a:cs typeface="Tahoma"/>
              </a:rPr>
              <a:t>dataset</a:t>
            </a:r>
            <a:r>
              <a:rPr sz="3400" b="1" spc="-105" dirty="0">
                <a:solidFill>
                  <a:srgbClr val="335062"/>
                </a:solidFill>
                <a:latin typeface="Tahoma"/>
                <a:cs typeface="Tahoma"/>
              </a:rPr>
              <a:t> </a:t>
            </a:r>
            <a:r>
              <a:rPr sz="3400" b="1" spc="-420" dirty="0">
                <a:solidFill>
                  <a:srgbClr val="335062"/>
                </a:solidFill>
                <a:latin typeface="Tahoma"/>
                <a:cs typeface="Tahoma"/>
              </a:rPr>
              <a:t>:</a:t>
            </a:r>
            <a:endParaRPr sz="3400" dirty="0">
              <a:latin typeface="Tahoma"/>
              <a:cs typeface="Tahoma"/>
            </a:endParaRPr>
          </a:p>
        </p:txBody>
      </p:sp>
      <p:pic>
        <p:nvPicPr>
          <p:cNvPr id="9" name="object 2"/>
          <p:cNvPicPr/>
          <p:nvPr/>
        </p:nvPicPr>
        <p:blipFill>
          <a:blip r:embed="rId2" cstate="print"/>
          <a:stretch>
            <a:fillRect/>
          </a:stretch>
        </p:blipFill>
        <p:spPr>
          <a:xfrm>
            <a:off x="14641328" y="9043046"/>
            <a:ext cx="3793864" cy="12439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7" y="9053053"/>
            <a:ext cx="3793870" cy="1243955"/>
          </a:xfrm>
          <a:prstGeom prst="rect">
            <a:avLst/>
          </a:prstGeom>
        </p:spPr>
      </p:pic>
      <p:pic>
        <p:nvPicPr>
          <p:cNvPr id="3" name="object 3"/>
          <p:cNvPicPr/>
          <p:nvPr/>
        </p:nvPicPr>
        <p:blipFill>
          <a:blip r:embed="rId3" cstate="print"/>
          <a:stretch>
            <a:fillRect/>
          </a:stretch>
        </p:blipFill>
        <p:spPr>
          <a:xfrm>
            <a:off x="15256340" y="8820019"/>
            <a:ext cx="3039262" cy="1477010"/>
          </a:xfrm>
          <a:prstGeom prst="rect">
            <a:avLst/>
          </a:prstGeom>
        </p:spPr>
      </p:pic>
      <p:pic>
        <p:nvPicPr>
          <p:cNvPr id="4" name="object 4"/>
          <p:cNvPicPr/>
          <p:nvPr/>
        </p:nvPicPr>
        <p:blipFill>
          <a:blip r:embed="rId4" cstate="print"/>
          <a:stretch>
            <a:fillRect/>
          </a:stretch>
        </p:blipFill>
        <p:spPr>
          <a:xfrm>
            <a:off x="1864751" y="4254804"/>
            <a:ext cx="13850441" cy="5232095"/>
          </a:xfrm>
          <a:prstGeom prst="rect">
            <a:avLst/>
          </a:prstGeom>
          <a:ln w="38100">
            <a:solidFill>
              <a:schemeClr val="accent1">
                <a:lumMod val="50000"/>
              </a:schemeClr>
            </a:solidFill>
          </a:ln>
        </p:spPr>
      </p:pic>
      <p:sp>
        <p:nvSpPr>
          <p:cNvPr id="5" name="object 5"/>
          <p:cNvSpPr txBox="1"/>
          <p:nvPr/>
        </p:nvSpPr>
        <p:spPr>
          <a:xfrm>
            <a:off x="810254" y="1186235"/>
            <a:ext cx="8755380" cy="1606722"/>
          </a:xfrm>
          <a:prstGeom prst="rect">
            <a:avLst/>
          </a:prstGeom>
        </p:spPr>
        <p:txBody>
          <a:bodyPr vert="horz" wrap="square" lIns="0" tIns="12700" rIns="0" bIns="0" rtlCol="0">
            <a:spAutoFit/>
          </a:bodyPr>
          <a:lstStyle/>
          <a:p>
            <a:pPr marL="1840230" marR="5080" indent="-1828164">
              <a:lnSpc>
                <a:spcPct val="114100"/>
              </a:lnSpc>
              <a:spcBef>
                <a:spcPts val="100"/>
              </a:spcBef>
            </a:pPr>
            <a:r>
              <a:rPr sz="4750" b="1" spc="475" dirty="0">
                <a:solidFill>
                  <a:srgbClr val="FFFFFF"/>
                </a:solidFill>
                <a:latin typeface="Microsoft Sans Serif"/>
                <a:cs typeface="Microsoft Sans Serif"/>
              </a:rPr>
              <a:t>ANALYSE</a:t>
            </a:r>
            <a:r>
              <a:rPr sz="4750" b="1" spc="330" dirty="0">
                <a:solidFill>
                  <a:srgbClr val="FFFFFF"/>
                </a:solidFill>
                <a:latin typeface="Microsoft Sans Serif"/>
                <a:cs typeface="Microsoft Sans Serif"/>
              </a:rPr>
              <a:t> </a:t>
            </a:r>
            <a:r>
              <a:rPr sz="4750" b="1" spc="400" dirty="0">
                <a:solidFill>
                  <a:srgbClr val="FFFFFF"/>
                </a:solidFill>
                <a:latin typeface="Microsoft Sans Serif"/>
                <a:cs typeface="Microsoft Sans Serif"/>
              </a:rPr>
              <a:t>EXPLORATOIRE </a:t>
            </a:r>
            <a:r>
              <a:rPr sz="4750" b="1" spc="-1245" dirty="0">
                <a:solidFill>
                  <a:srgbClr val="FFFFFF"/>
                </a:solidFill>
                <a:latin typeface="Microsoft Sans Serif"/>
                <a:cs typeface="Microsoft Sans Serif"/>
              </a:rPr>
              <a:t> </a:t>
            </a:r>
            <a:r>
              <a:rPr sz="4750" b="1" spc="280" dirty="0">
                <a:solidFill>
                  <a:srgbClr val="FFFFFF"/>
                </a:solidFill>
                <a:latin typeface="Microsoft Sans Serif"/>
                <a:cs typeface="Microsoft Sans Serif"/>
              </a:rPr>
              <a:t>DES</a:t>
            </a:r>
            <a:r>
              <a:rPr sz="4750" b="1" spc="380" dirty="0">
                <a:solidFill>
                  <a:srgbClr val="FFFFFF"/>
                </a:solidFill>
                <a:latin typeface="Microsoft Sans Serif"/>
                <a:cs typeface="Microsoft Sans Serif"/>
              </a:rPr>
              <a:t> </a:t>
            </a:r>
            <a:r>
              <a:rPr sz="4750" b="1" spc="360" dirty="0">
                <a:solidFill>
                  <a:srgbClr val="FFFFFF"/>
                </a:solidFill>
                <a:latin typeface="Microsoft Sans Serif"/>
                <a:cs typeface="Microsoft Sans Serif"/>
              </a:rPr>
              <a:t>DONNÉES</a:t>
            </a:r>
            <a:endParaRPr sz="4750" b="1" dirty="0">
              <a:latin typeface="Microsoft Sans Serif"/>
              <a:cs typeface="Microsoft Sans Serif"/>
            </a:endParaRPr>
          </a:p>
        </p:txBody>
      </p:sp>
      <p:pic>
        <p:nvPicPr>
          <p:cNvPr id="6" name="object 6"/>
          <p:cNvPicPr/>
          <p:nvPr/>
        </p:nvPicPr>
        <p:blipFill>
          <a:blip r:embed="rId5" cstate="print"/>
          <a:stretch>
            <a:fillRect/>
          </a:stretch>
        </p:blipFill>
        <p:spPr>
          <a:xfrm>
            <a:off x="381000" y="3695700"/>
            <a:ext cx="185471" cy="188295"/>
          </a:xfrm>
          <a:prstGeom prst="rect">
            <a:avLst/>
          </a:prstGeom>
        </p:spPr>
      </p:pic>
      <p:sp>
        <p:nvSpPr>
          <p:cNvPr id="7" name="object 7"/>
          <p:cNvSpPr txBox="1"/>
          <p:nvPr/>
        </p:nvSpPr>
        <p:spPr>
          <a:xfrm>
            <a:off x="774450" y="3507405"/>
            <a:ext cx="8096250" cy="543560"/>
          </a:xfrm>
          <a:prstGeom prst="rect">
            <a:avLst/>
          </a:prstGeom>
        </p:spPr>
        <p:txBody>
          <a:bodyPr vert="horz" wrap="square" lIns="0" tIns="12700" rIns="0" bIns="0" rtlCol="0">
            <a:spAutoFit/>
          </a:bodyPr>
          <a:lstStyle/>
          <a:p>
            <a:pPr marL="12700">
              <a:lnSpc>
                <a:spcPct val="100000"/>
              </a:lnSpc>
              <a:spcBef>
                <a:spcPts val="100"/>
              </a:spcBef>
            </a:pPr>
            <a:r>
              <a:rPr sz="3400" b="1" spc="-215" dirty="0">
                <a:solidFill>
                  <a:srgbClr val="335062"/>
                </a:solidFill>
                <a:latin typeface="Verdana"/>
                <a:cs typeface="Verdana"/>
              </a:rPr>
              <a:t>V</a:t>
            </a:r>
            <a:r>
              <a:rPr sz="3400" b="1" spc="-90" dirty="0">
                <a:solidFill>
                  <a:srgbClr val="335062"/>
                </a:solidFill>
                <a:latin typeface="Verdana"/>
                <a:cs typeface="Verdana"/>
              </a:rPr>
              <a:t>é</a:t>
            </a:r>
            <a:r>
              <a:rPr sz="3400" b="1" spc="-370" dirty="0">
                <a:solidFill>
                  <a:srgbClr val="335062"/>
                </a:solidFill>
                <a:latin typeface="Verdana"/>
                <a:cs typeface="Verdana"/>
              </a:rPr>
              <a:t>r</a:t>
            </a:r>
            <a:r>
              <a:rPr sz="3400" b="1" spc="-285" dirty="0">
                <a:solidFill>
                  <a:srgbClr val="335062"/>
                </a:solidFill>
                <a:latin typeface="Verdana"/>
                <a:cs typeface="Verdana"/>
              </a:rPr>
              <a:t>i</a:t>
            </a:r>
            <a:r>
              <a:rPr sz="3400" b="1" spc="-190" dirty="0">
                <a:solidFill>
                  <a:srgbClr val="335062"/>
                </a:solidFill>
                <a:latin typeface="Verdana"/>
                <a:cs typeface="Verdana"/>
              </a:rPr>
              <a:t>f</a:t>
            </a:r>
            <a:r>
              <a:rPr sz="3400" b="1" spc="-285" dirty="0">
                <a:solidFill>
                  <a:srgbClr val="335062"/>
                </a:solidFill>
                <a:latin typeface="Verdana"/>
                <a:cs typeface="Verdana"/>
              </a:rPr>
              <a:t>i</a:t>
            </a:r>
            <a:r>
              <a:rPr sz="3400" b="1" spc="105" dirty="0">
                <a:solidFill>
                  <a:srgbClr val="335062"/>
                </a:solidFill>
                <a:latin typeface="Verdana"/>
                <a:cs typeface="Verdana"/>
              </a:rPr>
              <a:t>c</a:t>
            </a:r>
            <a:r>
              <a:rPr sz="3400" b="1" spc="-270" dirty="0">
                <a:solidFill>
                  <a:srgbClr val="335062"/>
                </a:solidFill>
                <a:latin typeface="Verdana"/>
                <a:cs typeface="Verdana"/>
              </a:rPr>
              <a:t>a</a:t>
            </a:r>
            <a:r>
              <a:rPr sz="3400" b="1" spc="-254" dirty="0">
                <a:solidFill>
                  <a:srgbClr val="335062"/>
                </a:solidFill>
                <a:latin typeface="Verdana"/>
                <a:cs typeface="Verdana"/>
              </a:rPr>
              <a:t>t</a:t>
            </a:r>
            <a:r>
              <a:rPr sz="3400" b="1" spc="-285" dirty="0">
                <a:solidFill>
                  <a:srgbClr val="335062"/>
                </a:solidFill>
                <a:latin typeface="Verdana"/>
                <a:cs typeface="Verdana"/>
              </a:rPr>
              <a:t>i</a:t>
            </a:r>
            <a:r>
              <a:rPr sz="3400" b="1" spc="-125" dirty="0">
                <a:solidFill>
                  <a:srgbClr val="335062"/>
                </a:solidFill>
                <a:latin typeface="Verdana"/>
                <a:cs typeface="Verdana"/>
              </a:rPr>
              <a:t>o</a:t>
            </a:r>
            <a:r>
              <a:rPr sz="3400" b="1" spc="-370" dirty="0">
                <a:solidFill>
                  <a:srgbClr val="335062"/>
                </a:solidFill>
                <a:latin typeface="Verdana"/>
                <a:cs typeface="Verdana"/>
              </a:rPr>
              <a:t>n</a:t>
            </a:r>
            <a:r>
              <a:rPr sz="3400" b="1" spc="-254" dirty="0">
                <a:solidFill>
                  <a:srgbClr val="335062"/>
                </a:solidFill>
                <a:latin typeface="Verdana"/>
                <a:cs typeface="Verdana"/>
              </a:rPr>
              <a:t> </a:t>
            </a:r>
            <a:r>
              <a:rPr sz="3400" b="1" spc="-200" dirty="0">
                <a:solidFill>
                  <a:srgbClr val="335062"/>
                </a:solidFill>
                <a:latin typeface="Verdana"/>
                <a:cs typeface="Verdana"/>
              </a:rPr>
              <a:t>d</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360" dirty="0">
                <a:solidFill>
                  <a:srgbClr val="335062"/>
                </a:solidFill>
                <a:latin typeface="Verdana"/>
                <a:cs typeface="Verdana"/>
              </a:rPr>
              <a:t>v</a:t>
            </a:r>
            <a:r>
              <a:rPr sz="3400" b="1" spc="-270" dirty="0">
                <a:solidFill>
                  <a:srgbClr val="335062"/>
                </a:solidFill>
                <a:latin typeface="Verdana"/>
                <a:cs typeface="Verdana"/>
              </a:rPr>
              <a:t>a</a:t>
            </a:r>
            <a:r>
              <a:rPr sz="3400" b="1" spc="-140" dirty="0">
                <a:solidFill>
                  <a:srgbClr val="335062"/>
                </a:solidFill>
                <a:latin typeface="Verdana"/>
                <a:cs typeface="Verdana"/>
              </a:rPr>
              <a:t>l</a:t>
            </a:r>
            <a:r>
              <a:rPr sz="3400" b="1" spc="-90" dirty="0">
                <a:solidFill>
                  <a:srgbClr val="335062"/>
                </a:solidFill>
                <a:latin typeface="Verdana"/>
                <a:cs typeface="Verdana"/>
              </a:rPr>
              <a:t>e</a:t>
            </a:r>
            <a:r>
              <a:rPr sz="3400" b="1" spc="-370" dirty="0">
                <a:solidFill>
                  <a:srgbClr val="335062"/>
                </a:solidFill>
                <a:latin typeface="Verdana"/>
                <a:cs typeface="Verdana"/>
              </a:rPr>
              <a:t>ur</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35" dirty="0">
                <a:solidFill>
                  <a:srgbClr val="335062"/>
                </a:solidFill>
                <a:latin typeface="Verdana"/>
                <a:cs typeface="Verdana"/>
              </a:rPr>
              <a:t>m</a:t>
            </a:r>
            <a:r>
              <a:rPr sz="3400" b="1" spc="-270" dirty="0">
                <a:solidFill>
                  <a:srgbClr val="335062"/>
                </a:solidFill>
                <a:latin typeface="Verdana"/>
                <a:cs typeface="Verdana"/>
              </a:rPr>
              <a:t>a</a:t>
            </a:r>
            <a:r>
              <a:rPr sz="3400" b="1" spc="-375" dirty="0">
                <a:solidFill>
                  <a:srgbClr val="335062"/>
                </a:solidFill>
                <a:latin typeface="Verdana"/>
                <a:cs typeface="Verdana"/>
              </a:rPr>
              <a:t>n</a:t>
            </a:r>
            <a:r>
              <a:rPr sz="3400" b="1" spc="-200" dirty="0">
                <a:solidFill>
                  <a:srgbClr val="335062"/>
                </a:solidFill>
                <a:latin typeface="Verdana"/>
                <a:cs typeface="Verdana"/>
              </a:rPr>
              <a:t>q</a:t>
            </a:r>
            <a:r>
              <a:rPr sz="3400" b="1" spc="-370" dirty="0">
                <a:solidFill>
                  <a:srgbClr val="335062"/>
                </a:solidFill>
                <a:latin typeface="Verdana"/>
                <a:cs typeface="Verdana"/>
              </a:rPr>
              <a:t>u</a:t>
            </a:r>
            <a:r>
              <a:rPr sz="3400" b="1" spc="-270" dirty="0">
                <a:solidFill>
                  <a:srgbClr val="335062"/>
                </a:solidFill>
                <a:latin typeface="Verdana"/>
                <a:cs typeface="Verdana"/>
              </a:rPr>
              <a:t>a</a:t>
            </a:r>
            <a:r>
              <a:rPr sz="3400" b="1" spc="-375" dirty="0">
                <a:solidFill>
                  <a:srgbClr val="335062"/>
                </a:solidFill>
                <a:latin typeface="Verdana"/>
                <a:cs typeface="Verdana"/>
              </a:rPr>
              <a:t>n</a:t>
            </a:r>
            <a:r>
              <a:rPr sz="3400" b="1" spc="-254" dirty="0">
                <a:solidFill>
                  <a:srgbClr val="335062"/>
                </a:solidFill>
                <a:latin typeface="Verdana"/>
                <a:cs typeface="Verdana"/>
              </a:rPr>
              <a:t>t</a:t>
            </a:r>
            <a:r>
              <a:rPr sz="3400" b="1" spc="-90" dirty="0">
                <a:solidFill>
                  <a:srgbClr val="335062"/>
                </a:solidFill>
                <a:latin typeface="Verdana"/>
                <a:cs typeface="Verdana"/>
              </a:rPr>
              <a:t>e</a:t>
            </a:r>
            <a:r>
              <a:rPr sz="3400" b="1" spc="-60" dirty="0">
                <a:solidFill>
                  <a:srgbClr val="335062"/>
                </a:solidFill>
                <a:latin typeface="Verdana"/>
                <a:cs typeface="Verdana"/>
              </a:rPr>
              <a:t>s</a:t>
            </a:r>
            <a:r>
              <a:rPr sz="3400" b="1" spc="-254" dirty="0">
                <a:solidFill>
                  <a:srgbClr val="335062"/>
                </a:solidFill>
                <a:latin typeface="Verdana"/>
                <a:cs typeface="Verdana"/>
              </a:rPr>
              <a:t> </a:t>
            </a:r>
            <a:r>
              <a:rPr sz="3400" b="1" spc="-555" dirty="0">
                <a:solidFill>
                  <a:srgbClr val="335062"/>
                </a:solidFill>
                <a:latin typeface="Verdana"/>
                <a:cs typeface="Verdana"/>
              </a:rPr>
              <a:t>:</a:t>
            </a:r>
            <a:endParaRPr sz="3400"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1527</TotalTime>
  <Words>1745</Words>
  <Application>Microsoft Office PowerPoint</Application>
  <PresentationFormat>Personnalisé</PresentationFormat>
  <Paragraphs>133</Paragraphs>
  <Slides>33</Slides>
  <Notes>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33</vt:i4>
      </vt:variant>
    </vt:vector>
  </HeadingPairs>
  <TitlesOfParts>
    <vt:vector size="45" baseType="lpstr">
      <vt:lpstr>Archivo Black</vt:lpstr>
      <vt:lpstr>Calibri</vt:lpstr>
      <vt:lpstr>Constantia</vt:lpstr>
      <vt:lpstr>Microsoft Sans Serif</vt:lpstr>
      <vt:lpstr>Montserrat Classic</vt:lpstr>
      <vt:lpstr>Montserrat Light</vt:lpstr>
      <vt:lpstr>Open Sauce</vt:lpstr>
      <vt:lpstr>Open Sauce Bold</vt:lpstr>
      <vt:lpstr>Tahoma</vt:lpstr>
      <vt:lpstr>Verdana</vt:lpstr>
      <vt:lpstr>Wingdings</vt:lpstr>
      <vt:lpstr>Office Theme</vt:lpstr>
      <vt:lpstr>Présentation PowerPoint</vt:lpstr>
      <vt:lpstr>Présentation PowerPoint</vt:lpstr>
      <vt:lpstr>INTRODUCTION</vt:lpstr>
      <vt:lpstr>Présentation PowerPoint</vt:lpstr>
      <vt:lpstr>ANALYSE EXPLORATOIRE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Application des Modèles ML en utilisant Spark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hanae tafza</dc:creator>
  <cp:keywords>DAF3yiP06R4,BAFGTA0LUOM</cp:keywords>
  <cp:lastModifiedBy>Assia JALIDY</cp:lastModifiedBy>
  <cp:revision>31</cp:revision>
  <dcterms:created xsi:type="dcterms:W3CDTF">2023-12-23T16:27:04Z</dcterms:created>
  <dcterms:modified xsi:type="dcterms:W3CDTF">2023-12-27T00:02:44Z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2023-12-23T00:00:00Z</vt:filetime>
  </property>
  <property fmtid="{D5CDD505-2E9C-101B-9397-08002B2CF9AE}" pid="3" name="Creator">
    <vt:lpwstr>Canva</vt:lpwstr>
  </property>
  <property fmtid="{D5CDD505-2E9C-101B-9397-08002B2CF9AE}" pid="4" name="LastSaved">
    <vt:filetime>2023-12-23T00:00:00Z</vt:filetime>
  </property>
</Properties>
</file>